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424" r:id="rId3"/>
    <p:sldId id="443" r:id="rId4"/>
    <p:sldId id="444" r:id="rId5"/>
    <p:sldId id="452" r:id="rId6"/>
    <p:sldId id="447" r:id="rId7"/>
    <p:sldId id="448" r:id="rId8"/>
    <p:sldId id="449" r:id="rId9"/>
    <p:sldId id="445" r:id="rId10"/>
    <p:sldId id="446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28" r:id="rId27"/>
    <p:sldId id="279" r:id="rId28"/>
    <p:sldId id="281" r:id="rId29"/>
    <p:sldId id="282" r:id="rId30"/>
    <p:sldId id="283" r:id="rId31"/>
    <p:sldId id="450" r:id="rId32"/>
    <p:sldId id="284" r:id="rId33"/>
    <p:sldId id="285" r:id="rId34"/>
    <p:sldId id="286" r:id="rId35"/>
    <p:sldId id="287" r:id="rId36"/>
    <p:sldId id="288" r:id="rId37"/>
    <p:sldId id="323" r:id="rId38"/>
    <p:sldId id="324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4" r:id="rId54"/>
    <p:sldId id="451" r:id="rId55"/>
    <p:sldId id="327" r:id="rId56"/>
    <p:sldId id="303" r:id="rId57"/>
    <p:sldId id="330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9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Lima" initials="CL" lastIdx="1" clrIdx="0">
    <p:extLst>
      <p:ext uri="{19B8F6BF-5375-455C-9EA6-DF929625EA0E}">
        <p15:presenceInfo xmlns:p15="http://schemas.microsoft.com/office/powerpoint/2012/main" userId="b5ea056ce2397b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ABE"/>
    <a:srgbClr val="100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479"/>
  </p:normalViewPr>
  <p:slideViewPr>
    <p:cSldViewPr snapToGrid="0" snapToObjects="1">
      <p:cViewPr varScale="1">
        <p:scale>
          <a:sx n="90" d="100"/>
          <a:sy n="90" d="100"/>
        </p:scale>
        <p:origin x="19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86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45C80CBD-6AE9-874E-ACC3-CC3B23891FCD}"/>
    <pc:docChg chg="custSel addSld modSld">
      <pc:chgData name="Chris Lima" userId="b5ea056ce2397b48" providerId="LiveId" clId="{45C80CBD-6AE9-874E-ACC3-CC3B23891FCD}" dt="2022-02-10T22:49:29.671" v="99" actId="20577"/>
      <pc:docMkLst>
        <pc:docMk/>
      </pc:docMkLst>
      <pc:sldChg chg="modSp mod">
        <pc:chgData name="Chris Lima" userId="b5ea056ce2397b48" providerId="LiveId" clId="{45C80CBD-6AE9-874E-ACC3-CC3B23891FCD}" dt="2022-02-10T22:48:16.311" v="4" actId="20577"/>
        <pc:sldMkLst>
          <pc:docMk/>
          <pc:sldMk cId="2666077231" sldId="257"/>
        </pc:sldMkLst>
        <pc:spChg chg="mod">
          <ac:chgData name="Chris Lima" userId="b5ea056ce2397b48" providerId="LiveId" clId="{45C80CBD-6AE9-874E-ACC3-CC3B23891FCD}" dt="2022-02-10T22:48:16.311" v="4" actId="20577"/>
          <ac:spMkLst>
            <pc:docMk/>
            <pc:sldMk cId="2666077231" sldId="257"/>
            <ac:spMk id="3" creationId="{1F9E61B4-FFF3-1C4C-8597-91AE35CF6FE0}"/>
          </ac:spMkLst>
        </pc:spChg>
      </pc:sldChg>
      <pc:sldChg chg="modSp mod">
        <pc:chgData name="Chris Lima" userId="b5ea056ce2397b48" providerId="LiveId" clId="{45C80CBD-6AE9-874E-ACC3-CC3B23891FCD}" dt="2022-02-10T22:48:06.201" v="2" actId="20577"/>
        <pc:sldMkLst>
          <pc:docMk/>
          <pc:sldMk cId="3172448717" sldId="443"/>
        </pc:sldMkLst>
        <pc:spChg chg="mod">
          <ac:chgData name="Chris Lima" userId="b5ea056ce2397b48" providerId="LiveId" clId="{45C80CBD-6AE9-874E-ACC3-CC3B23891FCD}" dt="2022-02-10T22:48:06.201" v="2" actId="20577"/>
          <ac:spMkLst>
            <pc:docMk/>
            <pc:sldMk cId="3172448717" sldId="443"/>
            <ac:spMk id="8" creationId="{E83D96A7-D77C-3946-B611-395C5BAFCA25}"/>
          </ac:spMkLst>
        </pc:spChg>
      </pc:sldChg>
      <pc:sldChg chg="delSp modSp add mod setBg delDesignElem">
        <pc:chgData name="Chris Lima" userId="b5ea056ce2397b48" providerId="LiveId" clId="{45C80CBD-6AE9-874E-ACC3-CC3B23891FCD}" dt="2022-02-10T22:49:29.671" v="99" actId="20577"/>
        <pc:sldMkLst>
          <pc:docMk/>
          <pc:sldMk cId="3499054042" sldId="452"/>
        </pc:sldMkLst>
        <pc:spChg chg="mod">
          <ac:chgData name="Chris Lima" userId="b5ea056ce2397b48" providerId="LiveId" clId="{45C80CBD-6AE9-874E-ACC3-CC3B23891FCD}" dt="2022-02-10T22:48:45.456" v="8" actId="20577"/>
          <ac:spMkLst>
            <pc:docMk/>
            <pc:sldMk cId="3499054042" sldId="452"/>
            <ac:spMk id="2" creationId="{00000000-0000-0000-0000-000000000000}"/>
          </ac:spMkLst>
        </pc:spChg>
        <pc:spChg chg="mod">
          <ac:chgData name="Chris Lima" userId="b5ea056ce2397b48" providerId="LiveId" clId="{45C80CBD-6AE9-874E-ACC3-CC3B23891FCD}" dt="2022-02-10T22:49:29.671" v="99" actId="20577"/>
          <ac:spMkLst>
            <pc:docMk/>
            <pc:sldMk cId="3499054042" sldId="452"/>
            <ac:spMk id="3" creationId="{00000000-0000-0000-0000-000000000000}"/>
          </ac:spMkLst>
        </pc:spChg>
        <pc:spChg chg="del">
          <ac:chgData name="Chris Lima" userId="b5ea056ce2397b48" providerId="LiveId" clId="{45C80CBD-6AE9-874E-ACC3-CC3B23891FCD}" dt="2022-02-10T22:48:37.492" v="6"/>
          <ac:spMkLst>
            <pc:docMk/>
            <pc:sldMk cId="3499054042" sldId="452"/>
            <ac:spMk id="10" creationId="{201CC55D-ED54-4C5C-95E6-10947BD1103B}"/>
          </ac:spMkLst>
        </pc:spChg>
        <pc:spChg chg="del">
          <ac:chgData name="Chris Lima" userId="b5ea056ce2397b48" providerId="LiveId" clId="{45C80CBD-6AE9-874E-ACC3-CC3B23891FCD}" dt="2022-02-10T22:48:37.492" v="6"/>
          <ac:spMkLst>
            <pc:docMk/>
            <pc:sldMk cId="3499054042" sldId="452"/>
            <ac:spMk id="18" creationId="{C13237C8-E62C-4F0D-A318-BD6FB6C2D138}"/>
          </ac:spMkLst>
        </pc:spChg>
        <pc:spChg chg="del">
          <ac:chgData name="Chris Lima" userId="b5ea056ce2397b48" providerId="LiveId" clId="{45C80CBD-6AE9-874E-ACC3-CC3B23891FCD}" dt="2022-02-10T22:48:37.492" v="6"/>
          <ac:spMkLst>
            <pc:docMk/>
            <pc:sldMk cId="3499054042" sldId="452"/>
            <ac:spMk id="20" creationId="{19C9EAEA-39D0-4B0E-A0EB-51E7B26740B1}"/>
          </ac:spMkLst>
        </pc:spChg>
        <pc:spChg chg="del">
          <ac:chgData name="Chris Lima" userId="b5ea056ce2397b48" providerId="LiveId" clId="{45C80CBD-6AE9-874E-ACC3-CC3B23891FCD}" dt="2022-02-10T22:48:37.492" v="6"/>
          <ac:spMkLst>
            <pc:docMk/>
            <pc:sldMk cId="3499054042" sldId="452"/>
            <ac:spMk id="21" creationId="{3873B707-463F-40B0-8227-E8CC6C67EB25}"/>
          </ac:spMkLst>
        </pc:spChg>
        <pc:grpChg chg="del">
          <ac:chgData name="Chris Lima" userId="b5ea056ce2397b48" providerId="LiveId" clId="{45C80CBD-6AE9-874E-ACC3-CC3B23891FCD}" dt="2022-02-10T22:48:37.492" v="6"/>
          <ac:grpSpMkLst>
            <pc:docMk/>
            <pc:sldMk cId="3499054042" sldId="452"/>
            <ac:grpSpMk id="12" creationId="{1DE889C7-FAD6-4397-98E2-05D503484459}"/>
          </ac:grpSpMkLst>
        </pc:grpChg>
        <pc:picChg chg="mod">
          <ac:chgData name="Chris Lima" userId="b5ea056ce2397b48" providerId="LiveId" clId="{45C80CBD-6AE9-874E-ACC3-CC3B23891FCD}" dt="2022-02-10T22:49:03.261" v="27" actId="14100"/>
          <ac:picMkLst>
            <pc:docMk/>
            <pc:sldMk cId="3499054042" sldId="452"/>
            <ac:picMk id="5" creationId="{24D611BB-D54C-5040-855E-F36BE2375FB6}"/>
          </ac:picMkLst>
        </pc:picChg>
      </pc:sldChg>
    </pc:docChg>
  </pc:docChgLst>
  <pc:docChgLst>
    <pc:chgData name="Chris Lima" userId="b5ea056ce2397b48" providerId="LiveId" clId="{C74A6862-C88D-4513-9018-009C568A7D4C}"/>
    <pc:docChg chg="modSld">
      <pc:chgData name="Chris Lima" userId="b5ea056ce2397b48" providerId="LiveId" clId="{C74A6862-C88D-4513-9018-009C568A7D4C}" dt="2022-01-13T16:41:10.448" v="0" actId="20577"/>
      <pc:docMkLst>
        <pc:docMk/>
      </pc:docMkLst>
      <pc:sldChg chg="modNotesTx">
        <pc:chgData name="Chris Lima" userId="b5ea056ce2397b48" providerId="LiveId" clId="{C74A6862-C88D-4513-9018-009C568A7D4C}" dt="2022-01-13T16:41:10.448" v="0" actId="20577"/>
        <pc:sldMkLst>
          <pc:docMk/>
          <pc:sldMk cId="1159682587" sldId="270"/>
        </pc:sldMkLst>
      </pc:sldChg>
    </pc:docChg>
  </pc:docChgLst>
  <pc:docChgLst>
    <pc:chgData name="Chris Lima" userId="b5ea056ce2397b48" providerId="LiveId" clId="{8B88A80D-2DE8-4E46-AF09-26A24C98BF6B}"/>
    <pc:docChg chg="undo custSel modSld">
      <pc:chgData name="Chris Lima" userId="b5ea056ce2397b48" providerId="LiveId" clId="{8B88A80D-2DE8-4E46-AF09-26A24C98BF6B}" dt="2022-02-19T14:22:05.122" v="68" actId="20577"/>
      <pc:docMkLst>
        <pc:docMk/>
      </pc:docMkLst>
      <pc:sldChg chg="modSp mod">
        <pc:chgData name="Chris Lima" userId="b5ea056ce2397b48" providerId="LiveId" clId="{8B88A80D-2DE8-4E46-AF09-26A24C98BF6B}" dt="2022-02-19T13:23:22.974" v="12" actId="207"/>
        <pc:sldMkLst>
          <pc:docMk/>
          <pc:sldMk cId="1050575889" sldId="286"/>
        </pc:sldMkLst>
        <pc:spChg chg="mod">
          <ac:chgData name="Chris Lima" userId="b5ea056ce2397b48" providerId="LiveId" clId="{8B88A80D-2DE8-4E46-AF09-26A24C98BF6B}" dt="2022-02-19T13:23:22.974" v="12" actId="207"/>
          <ac:spMkLst>
            <pc:docMk/>
            <pc:sldMk cId="1050575889" sldId="286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24:49.323" v="15" actId="1076"/>
        <pc:sldMkLst>
          <pc:docMk/>
          <pc:sldMk cId="2516821530" sldId="287"/>
        </pc:sldMkLst>
        <pc:spChg chg="mod">
          <ac:chgData name="Chris Lima" userId="b5ea056ce2397b48" providerId="LiveId" clId="{8B88A80D-2DE8-4E46-AF09-26A24C98BF6B}" dt="2022-02-19T13:24:40.518" v="13" actId="207"/>
          <ac:spMkLst>
            <pc:docMk/>
            <pc:sldMk cId="2516821530" sldId="287"/>
            <ac:spMk id="3" creationId="{00000000-0000-0000-0000-000000000000}"/>
          </ac:spMkLst>
        </pc:spChg>
        <pc:picChg chg="mod">
          <ac:chgData name="Chris Lima" userId="b5ea056ce2397b48" providerId="LiveId" clId="{8B88A80D-2DE8-4E46-AF09-26A24C98BF6B}" dt="2022-02-19T13:24:49.323" v="15" actId="1076"/>
          <ac:picMkLst>
            <pc:docMk/>
            <pc:sldMk cId="2516821530" sldId="287"/>
            <ac:picMk id="6" creationId="{EAB63A8C-84A4-A143-A7E5-C465F5DBDCFC}"/>
          </ac:picMkLst>
        </pc:picChg>
      </pc:sldChg>
      <pc:sldChg chg="modSp mod">
        <pc:chgData name="Chris Lima" userId="b5ea056ce2397b48" providerId="LiveId" clId="{8B88A80D-2DE8-4E46-AF09-26A24C98BF6B}" dt="2022-02-19T13:31:36.658" v="17" actId="114"/>
        <pc:sldMkLst>
          <pc:docMk/>
          <pc:sldMk cId="1986992918" sldId="290"/>
        </pc:sldMkLst>
        <pc:spChg chg="mod">
          <ac:chgData name="Chris Lima" userId="b5ea056ce2397b48" providerId="LiveId" clId="{8B88A80D-2DE8-4E46-AF09-26A24C98BF6B}" dt="2022-02-19T13:31:36.658" v="17" actId="114"/>
          <ac:spMkLst>
            <pc:docMk/>
            <pc:sldMk cId="1986992918" sldId="290"/>
            <ac:spMk id="3" creationId="{00000000-0000-0000-0000-000000000000}"/>
          </ac:spMkLst>
        </pc:spChg>
      </pc:sldChg>
      <pc:sldChg chg="modSp mod modNotesTx">
        <pc:chgData name="Chris Lima" userId="b5ea056ce2397b48" providerId="LiveId" clId="{8B88A80D-2DE8-4E46-AF09-26A24C98BF6B}" dt="2022-02-19T13:37:08.578" v="45"/>
        <pc:sldMkLst>
          <pc:docMk/>
          <pc:sldMk cId="1281729813" sldId="291"/>
        </pc:sldMkLst>
        <pc:spChg chg="mod">
          <ac:chgData name="Chris Lima" userId="b5ea056ce2397b48" providerId="LiveId" clId="{8B88A80D-2DE8-4E46-AF09-26A24C98BF6B}" dt="2022-02-19T13:32:56.213" v="19" actId="207"/>
          <ac:spMkLst>
            <pc:docMk/>
            <pc:sldMk cId="1281729813" sldId="291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35:08.919" v="40" actId="207"/>
        <pc:sldMkLst>
          <pc:docMk/>
          <pc:sldMk cId="2764251000" sldId="292"/>
        </pc:sldMkLst>
        <pc:spChg chg="mod">
          <ac:chgData name="Chris Lima" userId="b5ea056ce2397b48" providerId="LiveId" clId="{8B88A80D-2DE8-4E46-AF09-26A24C98BF6B}" dt="2022-02-19T13:35:08.919" v="40" actId="207"/>
          <ac:spMkLst>
            <pc:docMk/>
            <pc:sldMk cId="2764251000" sldId="292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40:22.250" v="52" actId="114"/>
        <pc:sldMkLst>
          <pc:docMk/>
          <pc:sldMk cId="3164349045" sldId="293"/>
        </pc:sldMkLst>
        <pc:spChg chg="mod">
          <ac:chgData name="Chris Lima" userId="b5ea056ce2397b48" providerId="LiveId" clId="{8B88A80D-2DE8-4E46-AF09-26A24C98BF6B}" dt="2022-02-19T13:40:22.250" v="52" actId="114"/>
          <ac:spMkLst>
            <pc:docMk/>
            <pc:sldMk cId="3164349045" sldId="293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41:36.530" v="53" actId="207"/>
        <pc:sldMkLst>
          <pc:docMk/>
          <pc:sldMk cId="366091376" sldId="295"/>
        </pc:sldMkLst>
        <pc:spChg chg="mod">
          <ac:chgData name="Chris Lima" userId="b5ea056ce2397b48" providerId="LiveId" clId="{8B88A80D-2DE8-4E46-AF09-26A24C98BF6B}" dt="2022-02-19T13:41:36.530" v="53" actId="207"/>
          <ac:spMkLst>
            <pc:docMk/>
            <pc:sldMk cId="366091376" sldId="295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42:29.106" v="54" actId="207"/>
        <pc:sldMkLst>
          <pc:docMk/>
          <pc:sldMk cId="2342014514" sldId="298"/>
        </pc:sldMkLst>
        <pc:spChg chg="mod">
          <ac:chgData name="Chris Lima" userId="b5ea056ce2397b48" providerId="LiveId" clId="{8B88A80D-2DE8-4E46-AF09-26A24C98BF6B}" dt="2022-02-19T13:42:29.106" v="54" actId="207"/>
          <ac:spMkLst>
            <pc:docMk/>
            <pc:sldMk cId="2342014514" sldId="298"/>
            <ac:spMk id="3" creationId="{00000000-0000-0000-0000-000000000000}"/>
          </ac:spMkLst>
        </pc:spChg>
      </pc:sldChg>
      <pc:sldChg chg="modNotesTx">
        <pc:chgData name="Chris Lima" userId="b5ea056ce2397b48" providerId="LiveId" clId="{8B88A80D-2DE8-4E46-AF09-26A24C98BF6B}" dt="2022-02-19T13:44:12.028" v="55" actId="20577"/>
        <pc:sldMkLst>
          <pc:docMk/>
          <pc:sldMk cId="1902182579" sldId="300"/>
        </pc:sldMkLst>
      </pc:sldChg>
      <pc:sldChg chg="modSp mod">
        <pc:chgData name="Chris Lima" userId="b5ea056ce2397b48" providerId="LiveId" clId="{8B88A80D-2DE8-4E46-AF09-26A24C98BF6B}" dt="2022-02-19T14:19:35.484" v="61" actId="20577"/>
        <pc:sldMkLst>
          <pc:docMk/>
          <pc:sldMk cId="2403503395" sldId="307"/>
        </pc:sldMkLst>
        <pc:spChg chg="mod">
          <ac:chgData name="Chris Lima" userId="b5ea056ce2397b48" providerId="LiveId" clId="{8B88A80D-2DE8-4E46-AF09-26A24C98BF6B}" dt="2022-02-19T14:19:35.484" v="61" actId="20577"/>
          <ac:spMkLst>
            <pc:docMk/>
            <pc:sldMk cId="2403503395" sldId="307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4:22:05.122" v="68" actId="20577"/>
        <pc:sldMkLst>
          <pc:docMk/>
          <pc:sldMk cId="1598980674" sldId="309"/>
        </pc:sldMkLst>
        <pc:spChg chg="mod">
          <ac:chgData name="Chris Lima" userId="b5ea056ce2397b48" providerId="LiveId" clId="{8B88A80D-2DE8-4E46-AF09-26A24C98BF6B}" dt="2022-02-19T14:22:05.122" v="68" actId="20577"/>
          <ac:spMkLst>
            <pc:docMk/>
            <pc:sldMk cId="1598980674" sldId="309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3:28:00.811" v="16" actId="207"/>
        <pc:sldMkLst>
          <pc:docMk/>
          <pc:sldMk cId="961259203" sldId="324"/>
        </pc:sldMkLst>
        <pc:spChg chg="mod">
          <ac:chgData name="Chris Lima" userId="b5ea056ce2397b48" providerId="LiveId" clId="{8B88A80D-2DE8-4E46-AF09-26A24C98BF6B}" dt="2022-02-19T13:28:00.811" v="16" actId="207"/>
          <ac:spMkLst>
            <pc:docMk/>
            <pc:sldMk cId="961259203" sldId="324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4:07:10.719" v="56" actId="207"/>
        <pc:sldMkLst>
          <pc:docMk/>
          <pc:sldMk cId="461139685" sldId="327"/>
        </pc:sldMkLst>
        <pc:spChg chg="mod">
          <ac:chgData name="Chris Lima" userId="b5ea056ce2397b48" providerId="LiveId" clId="{8B88A80D-2DE8-4E46-AF09-26A24C98BF6B}" dt="2022-02-19T14:07:10.719" v="56" actId="207"/>
          <ac:spMkLst>
            <pc:docMk/>
            <pc:sldMk cId="461139685" sldId="327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19T14:13:50.352" v="60" actId="113"/>
        <pc:sldMkLst>
          <pc:docMk/>
          <pc:sldMk cId="1974818802" sldId="330"/>
        </pc:sldMkLst>
        <pc:spChg chg="mod">
          <ac:chgData name="Chris Lima" userId="b5ea056ce2397b48" providerId="LiveId" clId="{8B88A80D-2DE8-4E46-AF09-26A24C98BF6B}" dt="2022-02-19T14:13:50.352" v="60" actId="113"/>
          <ac:spMkLst>
            <pc:docMk/>
            <pc:sldMk cId="1974818802" sldId="330"/>
            <ac:spMk id="3" creationId="{00000000-0000-0000-0000-000000000000}"/>
          </ac:spMkLst>
        </pc:spChg>
      </pc:sldChg>
      <pc:sldChg chg="modSp mod">
        <pc:chgData name="Chris Lima" userId="b5ea056ce2397b48" providerId="LiveId" clId="{8B88A80D-2DE8-4E46-AF09-26A24C98BF6B}" dt="2022-02-04T17:47:25.264" v="11" actId="20577"/>
        <pc:sldMkLst>
          <pc:docMk/>
          <pc:sldMk cId="1994768577" sldId="424"/>
        </pc:sldMkLst>
        <pc:spChg chg="mod">
          <ac:chgData name="Chris Lima" userId="b5ea056ce2397b48" providerId="LiveId" clId="{8B88A80D-2DE8-4E46-AF09-26A24C98BF6B}" dt="2022-02-04T17:47:25.264" v="11" actId="20577"/>
          <ac:spMkLst>
            <pc:docMk/>
            <pc:sldMk cId="1994768577" sldId="424"/>
            <ac:spMk id="8" creationId="{E83D96A7-D77C-3946-B611-395C5BAFCA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DF35-1861-3745-9D93-64A64D9B0B28}" type="datetimeFigureOut">
              <a:rPr lang="pt-BR" smtClean="0"/>
              <a:t>19/02/2022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CAF7-4383-724E-81E7-623B6C75CD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62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Militar + primeiros sistemas para computação lógica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24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Von Neumann: Armazena os programas no mesmo espaço de memória que os dados. Podendo manipular os programas.</a:t>
            </a:r>
          </a:p>
          <a:p>
            <a:r>
              <a:rPr lang="pt-BR" dirty="0"/>
              <a:t>Composto de: Memória, ALU e CU.</a:t>
            </a:r>
          </a:p>
          <a:p>
            <a:endParaRPr lang="pt-BR" dirty="0"/>
          </a:p>
          <a:p>
            <a:r>
              <a:rPr lang="pt-BR" dirty="0"/>
              <a:t>Von Neumann: Importante passo para a divisão de tarefas, mesmo que ainda localmente.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ENIAC: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computador integrador numérico eletrônico.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o primeiro computador digital eletrônico.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Finalidade: cálculos balísticos.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SO: Cartões perfurados.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Curiosidade: Utilizada para avaliar a bomba H (antes de Hiroshima e Nagasaki).</a:t>
            </a:r>
            <a:endParaRPr lang="pt-B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55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Evolução do software e inicio das redes de computadores.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62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Evolução dos microprocessadores.</a:t>
            </a:r>
          </a:p>
          <a:p>
            <a:r>
              <a:rPr lang="pt-BR" dirty="0"/>
              <a:t>Organização em cluster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04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Evolução dos </a:t>
            </a:r>
            <a:r>
              <a:rPr lang="pt-BR" dirty="0" err="1"/>
              <a:t>Sos</a:t>
            </a:r>
            <a:r>
              <a:rPr lang="pt-BR" dirty="0"/>
              <a:t> (Windows, Linux e MAC)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57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95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iaas</a:t>
            </a:r>
            <a:r>
              <a:rPr lang="pt-BR" dirty="0"/>
              <a:t>: AWS</a:t>
            </a:r>
          </a:p>
          <a:p>
            <a:endParaRPr lang="pt-BR" dirty="0"/>
          </a:p>
          <a:p>
            <a:r>
              <a:rPr lang="pt-BR" dirty="0" err="1"/>
              <a:t>paas</a:t>
            </a:r>
            <a:r>
              <a:rPr lang="pt-BR" dirty="0"/>
              <a:t>: </a:t>
            </a:r>
            <a:r>
              <a:rPr lang="pt-BR" dirty="0" err="1"/>
              <a:t>Azure</a:t>
            </a:r>
            <a:r>
              <a:rPr lang="pt-BR" dirty="0"/>
              <a:t>, </a:t>
            </a:r>
            <a:r>
              <a:rPr lang="pt-BR" dirty="0" err="1"/>
              <a:t>Heroku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saas</a:t>
            </a:r>
            <a:r>
              <a:rPr lang="pt-BR" dirty="0"/>
              <a:t>: Drive, </a:t>
            </a:r>
            <a:r>
              <a:rPr lang="pt-BR" dirty="0" err="1"/>
              <a:t>Dropbox</a:t>
            </a:r>
            <a:r>
              <a:rPr lang="pt-BR" dirty="0"/>
              <a:t>, </a:t>
            </a:r>
            <a:r>
              <a:rPr lang="pt-BR" dirty="0" err="1"/>
              <a:t>gmail</a:t>
            </a:r>
            <a:r>
              <a:rPr lang="pt-BR" dirty="0"/>
              <a:t>, </a:t>
            </a:r>
            <a:r>
              <a:rPr lang="pt-BR" dirty="0" err="1"/>
              <a:t>google</a:t>
            </a:r>
            <a:r>
              <a:rPr lang="pt-BR" dirty="0"/>
              <a:t> </a:t>
            </a:r>
            <a:r>
              <a:rPr lang="pt-BR" dirty="0" err="1"/>
              <a:t>sheets</a:t>
            </a:r>
            <a:r>
              <a:rPr lang="pt-BR" dirty="0"/>
              <a:t> (planilhas e documentos online)</a:t>
            </a:r>
          </a:p>
          <a:p>
            <a:endParaRPr lang="pt-BR" dirty="0"/>
          </a:p>
          <a:p>
            <a:r>
              <a:rPr lang="pt-BR" dirty="0"/>
              <a:t>Ápice da computação distribuída. Estado da arte.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65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que o SD tem que ser único e coerente para o usuário.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660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Heterogeneidade: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composto de coisas, elementos ou partes de natureza diferente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Middleware: Camada que está entre o SO e a APP para fazer a colaboração.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 de utilização de middleware: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Fazer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diversos sites da internet utilizando a conta do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(API).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21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Heterogeneidade: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composto de coisas, elementos ou partes de natureza diferente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Middleware: Camada que está entre o SO e a APP para fazer a colaboração.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 de utilização de middleware: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Fazer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diversos sites da internet utilizando a conta do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(API).</a:t>
            </a:r>
          </a:p>
          <a:p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API: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(Interface de programação de aplicação). Rotinas/funções/padrões para um software se comunicar/conectar com outro.</a:t>
            </a:r>
            <a:b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94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24B6-521A-9541-8A9A-5E1EE5940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EB5F636-E66B-8A41-A264-2B6D7853E4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99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Pontos importantes para medir o quão bom é um SD.</a:t>
            </a:r>
          </a:p>
          <a:p>
            <a:r>
              <a:rPr lang="pt-BR" dirty="0"/>
              <a:t>Métricas importantes.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91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66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quão aberto é o sistema distribuído.</a:t>
            </a:r>
          </a:p>
          <a:p>
            <a:r>
              <a:rPr lang="pt-BR" dirty="0"/>
              <a:t>SD abertos que facilitam o desenvolvimento de mecanismos (</a:t>
            </a:r>
            <a:r>
              <a:rPr lang="pt-BR" dirty="0" err="1"/>
              <a:t>google</a:t>
            </a:r>
            <a:r>
              <a:rPr lang="pt-BR" dirty="0"/>
              <a:t> </a:t>
            </a:r>
            <a:r>
              <a:rPr lang="pt-BR" dirty="0" err="1"/>
              <a:t>maps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424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225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Diferenciação acontece de acordo com:</a:t>
            </a:r>
          </a:p>
          <a:p>
            <a:r>
              <a:rPr lang="pt-BR" dirty="0"/>
              <a:t>Processamento;</a:t>
            </a:r>
            <a:br>
              <a:rPr lang="pt-BR" dirty="0"/>
            </a:br>
            <a:r>
              <a:rPr lang="pt-BR" dirty="0"/>
              <a:t>Armazenamento e</a:t>
            </a:r>
          </a:p>
          <a:p>
            <a:r>
              <a:rPr lang="pt-BR" dirty="0"/>
              <a:t>Transação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016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Máquinas são parecidas na computação em cluster.</a:t>
            </a:r>
          </a:p>
          <a:p>
            <a:r>
              <a:rPr lang="pt-BR" dirty="0"/>
              <a:t>Sistema fortemente acoplado. Pode haver recursos compartilhados.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Cada computador que faz parte do cluster recebe o nome de </a:t>
            </a:r>
            <a:r>
              <a:rPr lang="pt-BR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nó</a:t>
            </a:r>
            <a:r>
              <a:rPr lang="pt-B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(ou </a:t>
            </a:r>
            <a:r>
              <a:rPr lang="pt-BR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node</a:t>
            </a:r>
            <a:r>
              <a:rPr lang="pt-B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). Teoricamente, não há limite máximo de nós, mas independentemente da quantidade de máquinas que o compõe, o cluster deve ser "transparente", ou seja, ser visto pelo usuário ou por outro sistema que necessita deste processamento como um único computador.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é importante que todas as máquinas utilizem o mesmo sistema operacional, de forma a garantir que o software que controla o cluster consiga gerenciar todos os computadores que o integram.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490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Nó mestre faz o gerenciamento.</a:t>
            </a:r>
          </a:p>
          <a:p>
            <a:r>
              <a:rPr lang="pt-BR" dirty="0"/>
              <a:t>É ele que distribui os processos entra as máquinas.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797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314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Caindo em desuso por conta da </a:t>
            </a:r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computing</a:t>
            </a:r>
            <a:r>
              <a:rPr lang="pt-BR" dirty="0"/>
              <a:t>.</a:t>
            </a:r>
          </a:p>
          <a:p>
            <a:r>
              <a:rPr lang="pt-BR" dirty="0"/>
              <a:t>Característica que diferencia de cluster: heterogeneidade.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408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86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24B6-521A-9541-8A9A-5E1EE5940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EB5F636-E66B-8A41-A264-2B6D7853E4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462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Sistemas bancários.</a:t>
            </a:r>
          </a:p>
          <a:p>
            <a:r>
              <a:rPr lang="pt-BR" dirty="0"/>
              <a:t>Provê mecanismos para o usuário acessar a conta com tablete, celular ou computador.</a:t>
            </a:r>
          </a:p>
          <a:p>
            <a:r>
              <a:rPr lang="pt-BR" dirty="0"/>
              <a:t>Necessário ter interoperabilidade entre os sistemas.</a:t>
            </a:r>
          </a:p>
          <a:p>
            <a:r>
              <a:rPr lang="pt-BR" dirty="0"/>
              <a:t>Tanto o PC quanto o smartphone precisam ter interfaces boas para serem utilizadas (iOS ou Android)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444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Monitor TP: Prove mecanismos para manter a integridade da operação.</a:t>
            </a:r>
          </a:p>
          <a:p>
            <a:endParaRPr lang="pt-BR" dirty="0"/>
          </a:p>
          <a:p>
            <a:r>
              <a:rPr lang="pt-BR" dirty="0"/>
              <a:t>Atômico: Indivisível. Ou é feito ou não é feito.</a:t>
            </a:r>
          </a:p>
          <a:p>
            <a:r>
              <a:rPr lang="pt-BR" dirty="0"/>
              <a:t>Consistência: Não viola as invariantes do sistema (</a:t>
            </a:r>
            <a:r>
              <a:rPr lang="pt-BR" dirty="0" err="1"/>
              <a:t>e.g</a:t>
            </a:r>
            <a:r>
              <a:rPr lang="pt-BR" dirty="0"/>
              <a:t> dados válidos antes e depois da transação).</a:t>
            </a:r>
          </a:p>
          <a:p>
            <a:r>
              <a:rPr lang="pt-BR" dirty="0"/>
              <a:t>Isoladas: Transações concorrentes não interferem uma com as outras.</a:t>
            </a:r>
          </a:p>
          <a:p>
            <a:r>
              <a:rPr lang="pt-BR" dirty="0"/>
              <a:t>Duráveis: Uma vez comprometida uma transação, as alterações são permanentes.</a:t>
            </a:r>
          </a:p>
          <a:p>
            <a:endParaRPr lang="pt-BR" dirty="0"/>
          </a:p>
          <a:p>
            <a:r>
              <a:rPr lang="pt-BR" dirty="0"/>
              <a:t>Aninhadas: Uma transação é composta de outras transações. (Hotel e companhia aérea)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556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037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Grande instabilidade dos sistemas </a:t>
            </a:r>
            <a:r>
              <a:rPr lang="pt-BR" dirty="0" err="1"/>
              <a:t>pervasivos</a:t>
            </a:r>
            <a:r>
              <a:rPr lang="pt-BR" dirty="0"/>
              <a:t> por uso de bateria, mobilidade e conexão sem fio.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24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Computação distribuída </a:t>
            </a:r>
            <a:r>
              <a:rPr lang="pt-BR" dirty="0" err="1"/>
              <a:t>pervasivo</a:t>
            </a:r>
            <a:r>
              <a:rPr lang="pt-BR" dirty="0"/>
              <a:t> para monitoramento e tratamento de saúde.</a:t>
            </a:r>
          </a:p>
          <a:p>
            <a:r>
              <a:rPr lang="pt-BR" dirty="0"/>
              <a:t>Infraestrutura de rede sem fio.</a:t>
            </a:r>
          </a:p>
          <a:p>
            <a:endParaRPr lang="pt-BR" dirty="0"/>
          </a:p>
          <a:p>
            <a:r>
              <a:rPr lang="pt-BR" dirty="0"/>
              <a:t>Outros exemplos: IOT, ambiental, etc.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68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72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um SD é arquitetado? Ou Organizado?</a:t>
            </a:r>
          </a:p>
          <a:p>
            <a:endParaRPr lang="pt-BR" dirty="0"/>
          </a:p>
          <a:p>
            <a:r>
              <a:rPr lang="pt-BR" dirty="0"/>
              <a:t>Identifica-se essa organização analisando os modelos e arquiteturas de software.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770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782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Amplamente discutida em redes de computadores.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88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os objetos são os componentes do SD.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Objetos podem ser códigos/procedimentos ou funções que estão sendo chamados.</a:t>
            </a:r>
          </a:p>
          <a:p>
            <a:endParaRPr lang="pt-BR" dirty="0"/>
          </a:p>
          <a:p>
            <a:r>
              <a:rPr lang="pt-BR" dirty="0"/>
              <a:t>O componente não é um objeto mas o objeto pode ser um componente.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99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SD é a junção de 2 disciplinas: SO e redes.</a:t>
            </a:r>
          </a:p>
          <a:p>
            <a:br>
              <a:rPr lang="pt-BR" dirty="0"/>
            </a:br>
            <a:r>
              <a:rPr lang="pt-BR" dirty="0"/>
              <a:t>Essencialmente SD formam um grande sistema que se encontra em execução em vários computadores/máquinas diferentes. Sendo assim, portanto, existe a parte de hardware e software que está dispersa ou seja distribuída.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16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Funciona como se fosse uma caixa de correio:</a:t>
            </a:r>
          </a:p>
          <a:p>
            <a:r>
              <a:rPr lang="pt-BR" dirty="0"/>
              <a:t>Coloca uma informação no repositório compartilhado e todo mundo recolhe os dados do mesmo local.</a:t>
            </a:r>
          </a:p>
          <a:p>
            <a:r>
              <a:rPr lang="pt-BR" dirty="0"/>
              <a:t>Fracamente acopladas.</a:t>
            </a:r>
          </a:p>
          <a:p>
            <a:r>
              <a:rPr lang="pt-BR" dirty="0"/>
              <a:t>Voltadas para SD </a:t>
            </a:r>
            <a:r>
              <a:rPr lang="pt-BR" dirty="0" err="1"/>
              <a:t>pervasivos</a:t>
            </a:r>
            <a:r>
              <a:rPr lang="pt-BR" dirty="0"/>
              <a:t>, que por falta de conexão ou bateria podem desaparecer de uma hora pra outra.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317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Facebook</a:t>
            </a:r>
            <a:r>
              <a:rPr lang="pt-BR" dirty="0"/>
              <a:t> evento.</a:t>
            </a:r>
          </a:p>
          <a:p>
            <a:r>
              <a:rPr lang="pt-BR" dirty="0"/>
              <a:t>Canal do </a:t>
            </a:r>
            <a:r>
              <a:rPr lang="pt-BR" dirty="0" err="1"/>
              <a:t>youtube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615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de API padrão: Google Chrome em diversos </a:t>
            </a:r>
            <a:r>
              <a:rPr lang="pt-BR" dirty="0" err="1"/>
              <a:t>SOs</a:t>
            </a:r>
            <a:r>
              <a:rPr lang="pt-BR" dirty="0"/>
              <a:t> (Windows, </a:t>
            </a:r>
            <a:r>
              <a:rPr lang="pt-BR" dirty="0" err="1"/>
              <a:t>Android</a:t>
            </a:r>
            <a:r>
              <a:rPr lang="pt-BR" dirty="0"/>
              <a:t>, iOS)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750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Separar sistemas em partes que implementam funcionalidades essenciais de funcionalidades secundárias.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08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Mecanismo de </a:t>
            </a:r>
            <a:r>
              <a:rPr lang="pt-BR" dirty="0" err="1"/>
              <a:t>fallback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52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Modularização do sistema.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68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SD é a junção de 2 disciplinas: SO e redes.</a:t>
            </a:r>
          </a:p>
          <a:p>
            <a:br>
              <a:rPr lang="pt-BR" dirty="0"/>
            </a:br>
            <a:r>
              <a:rPr lang="pt-BR" dirty="0"/>
              <a:t>Essencialmente SD formam um grande sistema que se encontra em execução em vários computadores/máquinas diferentes. Sendo assim, portanto, existe a parte de hardware e software que está dispersa ou seja distribuída.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568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42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Instagram, prime, </a:t>
            </a:r>
            <a:r>
              <a:rPr lang="pt-BR" dirty="0" err="1"/>
              <a:t>HBOmax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8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:</a:t>
            </a:r>
            <a:r>
              <a:rPr lang="pt-BR" dirty="0" err="1"/>
              <a:t>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76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Brainstorm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0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9D29-9ECF-0649-879B-C4DCBBC9C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5CA4-10E2-F849-873E-3D1FB663B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F5AA-801D-924A-BA21-4B952E30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768310-D481-194A-BA86-0257C894C220}" type="datetime1">
              <a:rPr lang="pt-BR" smtClean="0"/>
              <a:t>19/02/2022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C465-9C22-CA42-9609-B5F3D6CB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78B5-FA98-EA46-BF11-3F28E992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7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FAE2-6DAF-214D-B5DA-0A02FFAA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6900-BB17-794B-AE22-982B3D87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D7649-17F3-8648-AFA6-5E8CC848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00BF4B-A9C4-5340-AB2C-FA105F63431B}" type="datetime1">
              <a:rPr lang="pt-BR" smtClean="0"/>
              <a:t>19/02/2022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F9DB-777A-2C44-87C1-5874FAD8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A4C82-C62A-5F4A-97BD-8D81055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3B98-E2C7-2B48-9C3C-E8C0D47C5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AC52-8D36-F740-8833-A8EC29C4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4E07-FB85-9642-A9A5-AC94FA62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93CABF-3B71-3844-BC80-525201DC5176}" type="datetime1">
              <a:rPr lang="pt-BR" smtClean="0"/>
              <a:t>19/02/2022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8A82-3AA2-0640-9F7D-81EB3E8D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A1FA-43B8-AC46-8931-20BA40F9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5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50AE-69FA-B64F-818E-F52A389F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7F5B-EC6F-4341-99F6-851AD88E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C494D-EC04-B14A-A7BF-EAA6B4EB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EEDD9-9033-3047-9870-7387AC7883B6}" type="datetime1">
              <a:rPr lang="pt-BR" smtClean="0"/>
              <a:t>19/02/2022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8E886-6A3C-DB42-948F-BEBE778F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40E0-0AE7-244C-83C9-D84304D5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4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ECAF-3CF0-214D-8539-E6E226F0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C5927-23C6-A44A-B09D-FE2E25B35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D9EF-7FB7-124B-BA76-B395B9F4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6EF5F3-AEC9-EA49-BA85-F1209BEFBD09}" type="datetime1">
              <a:rPr lang="pt-BR" smtClean="0"/>
              <a:t>19/02/2022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D79A-3AC5-DB47-BEEC-4FB9478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814B-5C24-E74B-A62D-7FC37199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C3B0-3018-3A49-8810-7CCD3EA6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9351-B61A-2E40-8075-5B160ED08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234BA-F49E-1346-890B-1B41EFDD4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769B0-E55E-8C4A-94FF-E4259872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7F1F55-8F71-164C-9037-75359E9255B2}" type="datetime1">
              <a:rPr lang="pt-BR" smtClean="0"/>
              <a:t>19/02/2022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8A297-553B-C24F-905C-29330917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E1624-9E16-6C41-B8A9-22EE8635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27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08D4-D8A4-E14F-97CC-E2451613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6E392-BA0A-9F41-9C45-4C2B5102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EB4D-C505-E143-B68D-125071E8B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CAB51-6867-CE49-BB5B-AC15F574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C8370-50C5-7742-800B-9C48BA3B1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B2A82-FF26-FF48-A9D0-EBD820DE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59A1A7-FB15-F544-BCB0-3EF812A13497}" type="datetime1">
              <a:rPr lang="pt-BR" smtClean="0"/>
              <a:t>19/02/2022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C0308-B503-B243-8718-EF89D48A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7D713-64D2-3C45-A906-6933AA4B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51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BF8-9E3A-034F-9F15-3EB8422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CBB-5312-5844-BD84-E8247697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91EA05-5AD5-844A-8680-B19D0DA994CB}" type="datetime1">
              <a:rPr lang="pt-BR" smtClean="0"/>
              <a:t>19/02/2022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68CB-877A-4F45-B9B5-8EBE3925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16CC-A038-754C-AB08-51F49FE7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81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32B8-436B-9542-A07B-194694DA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806886-B1EF-C249-A6FE-BD6ED9459146}" type="datetime1">
              <a:rPr lang="pt-BR" smtClean="0"/>
              <a:t>19/02/2022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05CA2-D462-6A41-80D5-6443A84E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7B57D-5354-CD47-B701-E8A3F370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1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4011-DB5D-D94B-A1D8-1E39440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4A2B-12D3-D14F-98F2-FAC6BF0F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E6898-B445-894D-95D1-9CB1C0455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056BA-0DE4-974B-8109-341BC5D2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274A4D-E497-C74B-B9C7-3DF2E2944063}" type="datetime1">
              <a:rPr lang="pt-BR" smtClean="0"/>
              <a:t>19/02/2022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A657-8F51-3C4C-B8CA-609D55E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53BF-57AF-F448-9B96-A542B063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5C8A-0D75-9844-AFDB-63B29F39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049C-92D1-6746-8E99-BB89C5460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A5C6A-C37E-3E49-B0C5-8F70A21C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08752-F237-6E46-9F1D-402E1771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7FB575-731A-A34C-AD94-9518D25D74D4}" type="datetime1">
              <a:rPr lang="pt-BR" smtClean="0"/>
              <a:t>19/02/2022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50BBF-0F66-FA49-904C-0D1978C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0688D-22E8-014C-8921-6DBBD77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4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E20B2-8D5A-D441-9C02-1B78DE3F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98" y="1588168"/>
            <a:ext cx="10901413" cy="51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8F2-A53D-AF42-B9C9-97FC803AD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41392"/>
            <a:ext cx="10901413" cy="3520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E917-17C2-5741-A107-3078A8862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06EB-CE4B-E94A-815C-9EDC8FB21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9D62-D177-944D-A450-511708D54849}" type="slidenum">
              <a:rPr lang="pt-BR" smtClean="0"/>
              <a:t>‹#›</a:t>
            </a:fld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EA3EF5D9-E7A2-424D-8F38-263197679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8" y="133683"/>
            <a:ext cx="2361851" cy="66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162399A-8FE4-FD47-AF08-9E3B18DB89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9" y="15248"/>
            <a:ext cx="1441533" cy="144153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59764DF-147C-704A-88ED-B85400B02AFA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5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tcu.gov.br/webservices-tcu/" TargetMode="External"/><Relationship Id="rId2" Type="http://schemas.openxmlformats.org/officeDocument/2006/relationships/hyperlink" Target="https://developers.google.com/maps/web-services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riotgames.com/" TargetMode="External"/><Relationship Id="rId5" Type="http://schemas.openxmlformats.org/officeDocument/2006/relationships/hyperlink" Target="https://www.programmableweb.com/category/all/apis?data_format=21190" TargetMode="External"/><Relationship Id="rId4" Type="http://schemas.openxmlformats.org/officeDocument/2006/relationships/hyperlink" Target="http://www.sped.fazenda.pr.gov.br/modules/conteudo/conteudo.php?conteudo=4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5691"/>
            <a:ext cx="9144000" cy="1256160"/>
          </a:xfrm>
        </p:spPr>
        <p:txBody>
          <a:bodyPr/>
          <a:lstStyle/>
          <a:p>
            <a:r>
              <a:rPr lang="pt-BR" dirty="0"/>
              <a:t>C216 – Sistemas Distribuídos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3198"/>
            <a:ext cx="9144000" cy="1655762"/>
          </a:xfrm>
        </p:spPr>
        <p:txBody>
          <a:bodyPr/>
          <a:lstStyle/>
          <a:p>
            <a:r>
              <a:rPr lang="pt-BR" dirty="0"/>
              <a:t>Prof.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3F21C4-C6A5-B441-BC4B-29C6061E6A21}"/>
              </a:ext>
            </a:extLst>
          </p:cNvPr>
          <p:cNvSpPr txBox="1"/>
          <p:nvPr/>
        </p:nvSpPr>
        <p:spPr>
          <a:xfrm>
            <a:off x="4661201" y="3927476"/>
            <a:ext cx="2869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Material Adaptado do Professor </a:t>
            </a:r>
            <a:r>
              <a:rPr lang="pt-BR" dirty="0" err="1"/>
              <a:t>Renzo</a:t>
            </a:r>
            <a:r>
              <a:rPr lang="pt-BR" dirty="0"/>
              <a:t> Mesquita</a:t>
            </a:r>
          </a:p>
        </p:txBody>
      </p:sp>
      <p:pic>
        <p:nvPicPr>
          <p:cNvPr id="12" name="Imagem 11" descr="Homem com camiseta azul&#10;&#10;Descrição gerada automaticamente com confiança média">
            <a:extLst>
              <a:ext uri="{FF2B5EF4-FFF2-40B4-BE49-F238E27FC236}">
                <a16:creationId xmlns:a16="http://schemas.microsoft.com/office/drawing/2014/main" id="{96DC32F3-C19E-EC42-BC5B-CD6C3E37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19" y="4713145"/>
            <a:ext cx="1096962" cy="943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062875-30D1-574F-A693-6C26C4CF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912947"/>
            <a:ext cx="3657600" cy="2743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A76F86-E1B4-D643-9D48-942CEDE02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67" y="2747847"/>
            <a:ext cx="3877733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B4E4ED6-7E19-154E-AD97-326E2D0DE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677" y="1470342"/>
            <a:ext cx="9798646" cy="4727258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E8901-1DA3-3044-A581-E7147AA0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182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1.1. Visão Histórica e evolução da computação moderna;</a:t>
            </a:r>
          </a:p>
          <a:p>
            <a:r>
              <a:rPr lang="pt-BR" dirty="0"/>
              <a:t>1.2. Tipos de Sistemas de Computação Distribuídos;</a:t>
            </a:r>
          </a:p>
          <a:p>
            <a:r>
              <a:rPr lang="pt-BR" dirty="0"/>
              <a:t>1.3. Infraestrutura e Arquitetura dos Sistemas Distribuídos;</a:t>
            </a:r>
          </a:p>
          <a:p>
            <a:r>
              <a:rPr lang="pt-BR" dirty="0"/>
              <a:t>1.4. Organização e comunicação de componentes em Sistemas Distribuídos;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E8901-1DA3-3044-A581-E7147AA0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0832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Verificar historicamente como surgiram e como evoluíram os Sistemas Distribuídos;</a:t>
            </a:r>
          </a:p>
          <a:p>
            <a:r>
              <a:rPr lang="pt-BR" dirty="0"/>
              <a:t>Conhecer os principais tipos de Sistemas Distribuídos e como eles são subdivididos;</a:t>
            </a:r>
          </a:p>
          <a:p>
            <a:r>
              <a:rPr lang="pt-BR" dirty="0"/>
              <a:t>Se familiarizar com os diferentes Estilos Arquiteturais dos Sistemas Distribuídos;</a:t>
            </a:r>
          </a:p>
          <a:p>
            <a:r>
              <a:rPr lang="pt-BR" dirty="0"/>
              <a:t>Verificar como ocorre a comunicação entre componentes heterogêneos em um sistema distribuído.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3FB15-E71E-5E40-B2D3-EC55ECE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22235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1.1 - 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Há alguns anos, em meados da década de 40, os EUA buscavam desenvolver estratégias militares de comunicação durante a guerra, de maneira que seus soldados pudessem se </a:t>
            </a:r>
            <a:r>
              <a:rPr lang="pt-BR" dirty="0">
                <a:solidFill>
                  <a:srgbClr val="055ABE"/>
                </a:solidFill>
              </a:rPr>
              <a:t>comunicar com segurança e confiabilidade </a:t>
            </a:r>
            <a:r>
              <a:rPr lang="pt-BR" dirty="0"/>
              <a:t>através de </a:t>
            </a:r>
            <a:r>
              <a:rPr lang="pt-BR" dirty="0">
                <a:solidFill>
                  <a:srgbClr val="055ABE"/>
                </a:solidFill>
              </a:rPr>
              <a:t>PONTOS DISTINTOS</a:t>
            </a:r>
            <a:r>
              <a:rPr lang="pt-BR" dirty="0"/>
              <a:t>.</a:t>
            </a:r>
          </a:p>
          <a:p>
            <a:r>
              <a:rPr lang="pt-BR" dirty="0"/>
              <a:t>Na mesma época, também foram desenvolvidos os </a:t>
            </a:r>
            <a:r>
              <a:rPr lang="pt-BR" dirty="0">
                <a:solidFill>
                  <a:srgbClr val="055ABE"/>
                </a:solidFill>
              </a:rPr>
              <a:t>primeiros sistemas para as arquiteturas de computação lógica</a:t>
            </a:r>
            <a:r>
              <a:rPr lang="pt-BR" dirty="0"/>
              <a:t> de grande porte, que surgiam para realizar cálculos complexos e armazenar diversos tipos de dados;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EDDCE-B78F-7244-8C37-9776D145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0753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Só que o propósito era </a:t>
            </a:r>
            <a:r>
              <a:rPr lang="pt-BR" dirty="0">
                <a:solidFill>
                  <a:srgbClr val="055ABE"/>
                </a:solidFill>
              </a:rPr>
              <a:t>DESCENTRALIZAR</a:t>
            </a:r>
            <a:r>
              <a:rPr lang="pt-BR" dirty="0"/>
              <a:t> uma ou mais bases, para evitar que os inimigos eliminassem o </a:t>
            </a:r>
            <a:r>
              <a:rPr lang="pt-BR" dirty="0">
                <a:solidFill>
                  <a:srgbClr val="055ABE"/>
                </a:solidFill>
              </a:rPr>
              <a:t>"ponto inteligente" </a:t>
            </a:r>
            <a:r>
              <a:rPr lang="pt-BR" dirty="0"/>
              <a:t>do país.</a:t>
            </a:r>
          </a:p>
          <a:p>
            <a:r>
              <a:rPr lang="pt-BR" dirty="0"/>
              <a:t>A partir daí começaram as análises para </a:t>
            </a:r>
            <a:r>
              <a:rPr lang="pt-BR" dirty="0">
                <a:solidFill>
                  <a:srgbClr val="055ABE"/>
                </a:solidFill>
              </a:rPr>
              <a:t>projetar, desenvolver e dar suporte</a:t>
            </a:r>
            <a:r>
              <a:rPr lang="pt-BR" dirty="0"/>
              <a:t> a ferramentas tecnológicas para prover um funcionamento </a:t>
            </a:r>
            <a:r>
              <a:rPr lang="pt-BR" dirty="0">
                <a:solidFill>
                  <a:srgbClr val="055ABE"/>
                </a:solidFill>
              </a:rPr>
              <a:t>DISTRIBUÍDO</a:t>
            </a:r>
            <a:r>
              <a:rPr lang="pt-BR" dirty="0"/>
              <a:t>.</a:t>
            </a:r>
          </a:p>
          <a:p>
            <a:r>
              <a:rPr lang="pt-BR" dirty="0"/>
              <a:t>A partir da década de 50, o surgimento de novos modelos desencadeou o avanço acelerado da </a:t>
            </a:r>
            <a:r>
              <a:rPr lang="pt-BR" dirty="0">
                <a:solidFill>
                  <a:srgbClr val="055ABE"/>
                </a:solidFill>
              </a:rPr>
              <a:t>DIVISÃO DE TAREFAS </a:t>
            </a:r>
            <a:r>
              <a:rPr lang="pt-BR" dirty="0"/>
              <a:t>em uma mesma unidade autônoma.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9F1C1F-E45C-DC40-BA7E-E120472E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4504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pt-BR" sz="1400" dirty="0"/>
              <a:t>Um dos primeiros equipamentos a utilizar o paradigma de dividir o esforço nas operações foi o </a:t>
            </a:r>
            <a:r>
              <a:rPr lang="pt-BR" sz="1400" dirty="0">
                <a:solidFill>
                  <a:srgbClr val="055ABE"/>
                </a:solidFill>
              </a:rPr>
              <a:t>ENIAC</a:t>
            </a:r>
            <a:r>
              <a:rPr lang="pt-BR" sz="1400" dirty="0"/>
              <a:t>, através de canais compartilhados de E/S.</a:t>
            </a:r>
          </a:p>
          <a:p>
            <a:r>
              <a:rPr lang="pt-BR" sz="1400" dirty="0">
                <a:solidFill>
                  <a:srgbClr val="055ABE"/>
                </a:solidFill>
              </a:rPr>
              <a:t>Von Neumann</a:t>
            </a:r>
            <a:r>
              <a:rPr lang="pt-BR" sz="1400" dirty="0"/>
              <a:t>, propôs um modelo de arquitetura baseado na distribuição de tarefas ainda local, através da seguinte organização: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F0E4E51-DFB2-4C44-B911-5CC55477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1374032"/>
            <a:ext cx="6903723" cy="39868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EC4BB9-58E5-B84A-95E2-4BC41223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264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029817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549583"/>
            <a:ext cx="10901413" cy="3520390"/>
          </a:xfrm>
        </p:spPr>
        <p:txBody>
          <a:bodyPr>
            <a:normAutofit/>
          </a:bodyPr>
          <a:lstStyle/>
          <a:p>
            <a:r>
              <a:rPr lang="pt-BR" dirty="0"/>
              <a:t>A partir do final da década 60, com a </a:t>
            </a:r>
            <a:r>
              <a:rPr lang="pt-BR" dirty="0">
                <a:solidFill>
                  <a:srgbClr val="055ABE"/>
                </a:solidFill>
              </a:rPr>
              <a:t>evolução do software </a:t>
            </a:r>
            <a:r>
              <a:rPr lang="pt-BR" dirty="0"/>
              <a:t>e início das </a:t>
            </a:r>
            <a:r>
              <a:rPr lang="pt-BR" dirty="0">
                <a:solidFill>
                  <a:srgbClr val="055ABE"/>
                </a:solidFill>
              </a:rPr>
              <a:t>redes de computadores</a:t>
            </a:r>
            <a:r>
              <a:rPr lang="pt-BR" dirty="0"/>
              <a:t>, as pesquisas aumentaram;</a:t>
            </a:r>
          </a:p>
          <a:p>
            <a:r>
              <a:rPr lang="pt-BR" dirty="0"/>
              <a:t>As operações ao invés de serem divididas fisicamente para um mesmo equipamento, seriam </a:t>
            </a:r>
            <a:r>
              <a:rPr lang="pt-BR" dirty="0">
                <a:solidFill>
                  <a:srgbClr val="055ABE"/>
                </a:solidFill>
              </a:rPr>
              <a:t>distribuídas em ambientes físicos de curta ou longa distância</a:t>
            </a:r>
            <a:r>
              <a:rPr lang="pt-BR" dirty="0"/>
              <a:t>;</a:t>
            </a:r>
          </a:p>
          <a:p>
            <a:r>
              <a:rPr lang="pt-BR" dirty="0"/>
              <a:t>Esse fato ocorreu com a </a:t>
            </a:r>
            <a:r>
              <a:rPr lang="pt-BR" dirty="0">
                <a:solidFill>
                  <a:srgbClr val="055ABE"/>
                </a:solidFill>
              </a:rPr>
              <a:t>apresentação</a:t>
            </a:r>
            <a:r>
              <a:rPr lang="pt-BR" dirty="0"/>
              <a:t> dos </a:t>
            </a:r>
            <a:r>
              <a:rPr lang="pt-BR" dirty="0">
                <a:solidFill>
                  <a:srgbClr val="055ABE"/>
                </a:solidFill>
              </a:rPr>
              <a:t>Modelos de Computação Distribuída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88" y="4155553"/>
            <a:ext cx="2743200" cy="242437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B33D9F-1A5D-F945-B708-E67613BD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333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48" y="985639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948" y="1612742"/>
            <a:ext cx="10901413" cy="3520390"/>
          </a:xfrm>
        </p:spPr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055ABE"/>
                </a:solidFill>
              </a:rPr>
              <a:t>implantação</a:t>
            </a:r>
            <a:r>
              <a:rPr lang="pt-BR" dirty="0"/>
              <a:t> do modelo citado só foi possível a partir da década de 70 com o advento dos </a:t>
            </a:r>
            <a:r>
              <a:rPr lang="pt-BR" dirty="0">
                <a:solidFill>
                  <a:srgbClr val="055ABE"/>
                </a:solidFill>
              </a:rPr>
              <a:t>microprocessadores</a:t>
            </a:r>
            <a:r>
              <a:rPr lang="pt-BR" dirty="0"/>
              <a:t>. Até então, na época o "</a:t>
            </a:r>
            <a:r>
              <a:rPr lang="pt-BR" dirty="0">
                <a:solidFill>
                  <a:srgbClr val="055ABE"/>
                </a:solidFill>
              </a:rPr>
              <a:t>custo x performance</a:t>
            </a:r>
            <a:r>
              <a:rPr lang="pt-BR" dirty="0"/>
              <a:t>" era inviável;</a:t>
            </a:r>
          </a:p>
          <a:p>
            <a:r>
              <a:rPr lang="pt-BR" dirty="0"/>
              <a:t>Os supercomputadores eram organizados esteticamente em formatos de grid, posteriormente ficando conhecidos como </a:t>
            </a:r>
            <a:r>
              <a:rPr lang="pt-BR" dirty="0">
                <a:solidFill>
                  <a:srgbClr val="055ABE"/>
                </a:solidFill>
              </a:rPr>
              <a:t>CLUSTERS COMPUTACIONAIS</a:t>
            </a:r>
            <a:r>
              <a:rPr lang="pt-BR" dirty="0"/>
              <a:t>;</a:t>
            </a:r>
          </a:p>
          <a:p>
            <a:r>
              <a:rPr lang="pt-BR" dirty="0"/>
              <a:t>O foco buscado era a expansão de serviços para </a:t>
            </a:r>
            <a:r>
              <a:rPr lang="pt-BR" dirty="0">
                <a:solidFill>
                  <a:srgbClr val="055ABE"/>
                </a:solidFill>
              </a:rPr>
              <a:t>órgãos do governo, universidades e grandes aplicações comerciais</a:t>
            </a:r>
            <a:r>
              <a:rPr lang="pt-BR" dirty="0"/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133132"/>
            <a:ext cx="2378010" cy="172486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795832-AB1A-4741-B22D-29A62DEB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68258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 anos 90 </a:t>
            </a:r>
            <a:r>
              <a:rPr lang="pt-BR" dirty="0">
                <a:solidFill>
                  <a:srgbClr val="055ABE"/>
                </a:solidFill>
              </a:rPr>
              <a:t>vários países </a:t>
            </a:r>
            <a:r>
              <a:rPr lang="pt-BR" dirty="0"/>
              <a:t>já possuíam Mainframes espalhados pelo mundo, principalmente empresas de tecnologia;</a:t>
            </a:r>
          </a:p>
          <a:p>
            <a:r>
              <a:rPr lang="pt-BR" dirty="0"/>
              <a:t>O surgimento das </a:t>
            </a:r>
            <a:r>
              <a:rPr lang="pt-BR" dirty="0">
                <a:solidFill>
                  <a:srgbClr val="055ABE"/>
                </a:solidFill>
              </a:rPr>
              <a:t>redes locais (LAN) </a:t>
            </a:r>
            <a:r>
              <a:rPr lang="pt-BR" dirty="0"/>
              <a:t>e a adequação das diversas arquiteturas de rede às arquiteturas de processamento compartilhado também incentivaram essa perspectiva de crescimento.</a:t>
            </a:r>
          </a:p>
          <a:p>
            <a:r>
              <a:rPr lang="pt-BR" dirty="0"/>
              <a:t>Outra contribuição das mais importantes, foi a </a:t>
            </a:r>
            <a:r>
              <a:rPr lang="pt-BR" dirty="0">
                <a:solidFill>
                  <a:srgbClr val="055ABE"/>
                </a:solidFill>
              </a:rPr>
              <a:t>evolução dos Sistemas Operacionais</a:t>
            </a:r>
            <a:r>
              <a:rPr lang="pt-BR" dirty="0"/>
              <a:t> (UNIX, Windows e vários outros);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CA6486-56B1-8946-8F05-556D6DBC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0803ED-9B4D-4E4C-9341-68965D18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5464882"/>
            <a:ext cx="3175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286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135161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752600"/>
            <a:ext cx="11639402" cy="4968875"/>
          </a:xfrm>
        </p:spPr>
        <p:txBody>
          <a:bodyPr>
            <a:normAutofit/>
          </a:bodyPr>
          <a:lstStyle/>
          <a:p>
            <a:r>
              <a:rPr lang="pt-BR" dirty="0"/>
              <a:t>Já nos anos 2000, um largo salto foi dado com a </a:t>
            </a:r>
            <a:r>
              <a:rPr lang="pt-BR" dirty="0">
                <a:solidFill>
                  <a:srgbClr val="055ABE"/>
                </a:solidFill>
              </a:rPr>
              <a:t>popularização da Internet</a:t>
            </a:r>
            <a:r>
              <a:rPr lang="pt-BR" dirty="0"/>
              <a:t>, que na verdade constitui um "Macro" Sistema Distribuído;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Grandes empresas como Microsoft e Google criavam </a:t>
            </a:r>
            <a:r>
              <a:rPr lang="pt-BR" dirty="0">
                <a:solidFill>
                  <a:srgbClr val="055ABE"/>
                </a:solidFill>
              </a:rPr>
              <a:t>grandes parques tecnológicos com distribuição geográfica </a:t>
            </a:r>
            <a:r>
              <a:rPr lang="pt-BR" dirty="0"/>
              <a:t>sob demanda, interligadas por interconexões de alta velocidade (geralmente providas por fibra ou satélites);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459" y="2686850"/>
            <a:ext cx="2687082" cy="23220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EFC2B2-B11C-3C4D-B55C-05593FCE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3974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84" y="67112"/>
            <a:ext cx="2025316" cy="2025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96852" y="1380031"/>
            <a:ext cx="1131815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R" sz="3200" dirty="0"/>
              <a:t>Disciplina</a:t>
            </a:r>
            <a:r>
              <a:rPr lang="pt-BR" sz="3200" dirty="0"/>
              <a:t>: C216/EC021 – Sistemas Distribuídos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3200" dirty="0"/>
              <a:t>Teórica e Prática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/>
          </a:p>
          <a:p>
            <a:pPr marL="342900" indent="-342900">
              <a:buFont typeface="+mj-lt"/>
              <a:buAutoNum type="arabicPeriod"/>
            </a:pPr>
            <a:r>
              <a:rPr lang="pt-BR" sz="3200" dirty="0"/>
              <a:t>Atendimento: Terça 17:30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pt-BR" sz="3200" dirty="0"/>
              <a:t>Local: CDG Hub – Prédio 4 – 2º Andar. Sala dos Professores.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3200" dirty="0"/>
          </a:p>
          <a:p>
            <a:r>
              <a:rPr lang="pt-BR" sz="3200" dirty="0"/>
              <a:t>Ou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pt-BR" sz="3200" dirty="0"/>
              <a:t>Prédio 3 – 2º Andar – Sala 13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9476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6" y="948897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5" y="1636009"/>
            <a:ext cx="11129689" cy="4805980"/>
          </a:xfrm>
        </p:spPr>
        <p:txBody>
          <a:bodyPr/>
          <a:lstStyle/>
          <a:p>
            <a:r>
              <a:rPr lang="pt-BR" dirty="0"/>
              <a:t>Estima-se que o Google possui mais de 1.000.000 de servidores espalhados pelo mundo.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Facebook</a:t>
            </a:r>
            <a:r>
              <a:rPr lang="pt-BR" dirty="0"/>
              <a:t>: Aproximadamente 180 mil.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70" y="2678094"/>
            <a:ext cx="3781538" cy="136090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BF6CEB-71A5-D443-AC45-2AF9B58A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168217-3C68-2E4F-A868-D740A0A0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58" y="5180742"/>
            <a:ext cx="2741484" cy="16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29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454" y="89225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5454" y="1513704"/>
            <a:ext cx="10901413" cy="3520390"/>
          </a:xfrm>
        </p:spPr>
        <p:txBody>
          <a:bodyPr/>
          <a:lstStyle/>
          <a:p>
            <a:r>
              <a:rPr lang="pt-BR" dirty="0">
                <a:solidFill>
                  <a:srgbClr val="055ABE"/>
                </a:solidFill>
              </a:rPr>
              <a:t>O que é um Servidor?</a:t>
            </a:r>
          </a:p>
          <a:p>
            <a:r>
              <a:rPr lang="pt-BR" dirty="0"/>
              <a:t>Para quem pensa que servidores são </a:t>
            </a:r>
            <a:r>
              <a:rPr lang="pt-BR" dirty="0">
                <a:solidFill>
                  <a:srgbClr val="FF0000"/>
                </a:solidFill>
              </a:rPr>
              <a:t>"parrudos"</a:t>
            </a:r>
            <a:r>
              <a:rPr lang="pt-BR" dirty="0"/>
              <a:t>,</a:t>
            </a:r>
            <a:r>
              <a:rPr lang="pt-BR" dirty="0">
                <a:solidFill>
                  <a:srgbClr val="055ABE"/>
                </a:solidFill>
              </a:rPr>
              <a:t> </a:t>
            </a:r>
            <a:r>
              <a:rPr lang="pt-BR" dirty="0"/>
              <a:t>está enganado. Servidores geralmente são máquinas ou até dispositivos simples, capazes de manipular pedidos de requisições ou arquivos, mas que </a:t>
            </a:r>
            <a:r>
              <a:rPr lang="pt-BR" dirty="0">
                <a:solidFill>
                  <a:srgbClr val="055ABE"/>
                </a:solidFill>
              </a:rPr>
              <a:t>organizados</a:t>
            </a:r>
            <a:r>
              <a:rPr lang="pt-BR" dirty="0"/>
              <a:t> corretamente podem formar um avançado </a:t>
            </a:r>
            <a:r>
              <a:rPr lang="pt-BR" dirty="0">
                <a:solidFill>
                  <a:srgbClr val="055ABE"/>
                </a:solidFill>
              </a:rPr>
              <a:t>parque de comunicação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33F647-A6C4-E54C-8845-0E8DB760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2BCE6B-E19A-9B4E-A0BD-25DD8991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65" y="3965745"/>
            <a:ext cx="7352270" cy="27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442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623" y="922668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171884"/>
              </p:ext>
            </p:extLst>
          </p:nvPr>
        </p:nvGraphicFramePr>
        <p:xfrm>
          <a:off x="3257551" y="1719618"/>
          <a:ext cx="7256463" cy="508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6463">
                  <a:extLst>
                    <a:ext uri="{9D8B030D-6E8A-4147-A177-3AD203B41FA5}">
                      <a16:colId xmlns:a16="http://schemas.microsoft.com/office/drawing/2014/main" val="3482216991"/>
                    </a:ext>
                  </a:extLst>
                </a:gridCol>
              </a:tblGrid>
              <a:tr h="96899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Guarda arquivos compartilhados por usuários;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046062"/>
                  </a:ext>
                </a:extLst>
              </a:tr>
              <a:tr h="997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Possui um SGBD instalado e fornece serviços de banco de dados para programas em outros computadores;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934263"/>
                  </a:ext>
                </a:extLst>
              </a:tr>
              <a:tr h="102313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BR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dirty="0"/>
                        <a:t>Controla o sistema de e-mails de uma corporação ou grupo de pessoas;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5698"/>
                  </a:ext>
                </a:extLst>
              </a:tr>
              <a:tr h="103607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dirty="0"/>
                        <a:t>Envia páginas Web aos navegadores (Browsers) por meio do protocolo HTTP;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10172"/>
                  </a:ext>
                </a:extLst>
              </a:tr>
              <a:tr h="105789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dirty="0"/>
                        <a:t>Trabalha como um intermediário para auxiliar clientes a acessarem outros servidores;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029761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38E996-FC0C-CE4C-B770-C37ED949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82C0E6-A2BD-D043-8833-17E190AA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54" y="1644586"/>
            <a:ext cx="1463559" cy="48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275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33300"/>
            <a:ext cx="10901413" cy="3520390"/>
          </a:xfrm>
        </p:spPr>
        <p:txBody>
          <a:bodyPr/>
          <a:lstStyle/>
          <a:p>
            <a:r>
              <a:rPr lang="pt-BR" dirty="0"/>
              <a:t>Em 2009, um novo conceito de computação distribuída surgiu – </a:t>
            </a:r>
            <a:r>
              <a:rPr lang="pt-BR" dirty="0" err="1">
                <a:solidFill>
                  <a:srgbClr val="055ABE"/>
                </a:solidFill>
              </a:rPr>
              <a:t>Cloud</a:t>
            </a:r>
            <a:r>
              <a:rPr lang="pt-BR" dirty="0">
                <a:solidFill>
                  <a:srgbClr val="055ABE"/>
                </a:solidFill>
              </a:rPr>
              <a:t> (Chrome OS);</a:t>
            </a:r>
          </a:p>
          <a:p>
            <a:r>
              <a:rPr lang="pt-BR" dirty="0"/>
              <a:t>Começam as </a:t>
            </a:r>
            <a:r>
              <a:rPr lang="pt-BR" dirty="0">
                <a:solidFill>
                  <a:srgbClr val="055ABE"/>
                </a:solidFill>
              </a:rPr>
              <a:t>plataformas empresariais</a:t>
            </a:r>
            <a:r>
              <a:rPr lang="pt-BR" dirty="0"/>
              <a:t> que vendem soluções e uma fatia desconhecida de armazenamento, processamento e memória para usuários finais.</a:t>
            </a:r>
          </a:p>
          <a:p>
            <a:r>
              <a:rPr lang="pt-BR" dirty="0"/>
              <a:t>Cada usuário/empresa </a:t>
            </a:r>
            <a:r>
              <a:rPr lang="pt-BR" dirty="0">
                <a:solidFill>
                  <a:srgbClr val="055ABE"/>
                </a:solidFill>
              </a:rPr>
              <a:t>compra computadores "virtuais" </a:t>
            </a:r>
            <a:r>
              <a:rPr lang="pt-BR" dirty="0"/>
              <a:t>e paga por C$ (centavos de dólar) o tempo de uso;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0CD719-0017-6A48-B28D-26F18648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479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998" y="974001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997" y="1593555"/>
            <a:ext cx="11332544" cy="4980239"/>
          </a:xfrm>
        </p:spPr>
        <p:txBody>
          <a:bodyPr/>
          <a:lstStyle/>
          <a:p>
            <a:r>
              <a:rPr lang="pt-BR" dirty="0"/>
              <a:t>Seus arquivos podem estar em 20 ou 50 países diferentes e serem acessados de qualquer computador com internet;</a:t>
            </a:r>
          </a:p>
          <a:p>
            <a:r>
              <a:rPr lang="pt-BR" dirty="0"/>
              <a:t>A Google </a:t>
            </a:r>
            <a:r>
              <a:rPr lang="pt-BR" dirty="0" err="1"/>
              <a:t>Cloud</a:t>
            </a:r>
            <a:r>
              <a:rPr lang="pt-BR" dirty="0"/>
              <a:t>, Oracle </a:t>
            </a:r>
            <a:r>
              <a:rPr lang="pt-BR" dirty="0" err="1"/>
              <a:t>Cloud</a:t>
            </a:r>
            <a:r>
              <a:rPr lang="pt-BR" dirty="0"/>
              <a:t>, Microsoft </a:t>
            </a:r>
            <a:r>
              <a:rPr lang="pt-BR" dirty="0" err="1"/>
              <a:t>Azure</a:t>
            </a:r>
            <a:r>
              <a:rPr lang="pt-BR" dirty="0"/>
              <a:t> e a </a:t>
            </a:r>
            <a:r>
              <a:rPr lang="pt-BR" dirty="0" err="1"/>
              <a:t>Amazon</a:t>
            </a:r>
            <a:r>
              <a:rPr lang="pt-BR" dirty="0"/>
              <a:t> Web Services se destacam neste campo por vender serviços como:</a:t>
            </a:r>
          </a:p>
          <a:p>
            <a:endParaRPr lang="pt-BR" dirty="0"/>
          </a:p>
          <a:p>
            <a:pPr lvl="1"/>
            <a:r>
              <a:rPr lang="pt-BR" i="1" dirty="0"/>
              <a:t>SaaS: Software as a Service;</a:t>
            </a:r>
            <a:endParaRPr lang="pt-BR" dirty="0"/>
          </a:p>
          <a:p>
            <a:pPr lvl="1"/>
            <a:r>
              <a:rPr lang="pt-BR" i="1" dirty="0" err="1"/>
              <a:t>PaaS</a:t>
            </a:r>
            <a:r>
              <a:rPr lang="pt-BR" i="1" dirty="0"/>
              <a:t>: Platform as a Service;</a:t>
            </a:r>
          </a:p>
          <a:p>
            <a:pPr lvl="1"/>
            <a:r>
              <a:rPr lang="pt-BR" i="1" dirty="0" err="1"/>
              <a:t>IaaS</a:t>
            </a:r>
            <a:r>
              <a:rPr lang="pt-BR" i="1" dirty="0"/>
              <a:t>: </a:t>
            </a:r>
            <a:r>
              <a:rPr lang="pt-BR" i="1" dirty="0" err="1"/>
              <a:t>Infrastructure</a:t>
            </a:r>
            <a:r>
              <a:rPr lang="pt-BR" i="1" dirty="0"/>
              <a:t> as a Service;</a:t>
            </a:r>
          </a:p>
          <a:p>
            <a:pPr lvl="1"/>
            <a:endParaRPr lang="pt-BR" i="1" dirty="0"/>
          </a:p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7D233B-D0D5-B140-9CAD-5FBD2EE1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24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ABDCE0E-4DBE-F442-A6A7-DD64A3AC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21" y="3563452"/>
            <a:ext cx="4349579" cy="26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9269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48" y="91189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22381"/>
              </p:ext>
            </p:extLst>
          </p:nvPr>
        </p:nvGraphicFramePr>
        <p:xfrm>
          <a:off x="3581401" y="1679439"/>
          <a:ext cx="6765428" cy="5415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5428">
                  <a:extLst>
                    <a:ext uri="{9D8B030D-6E8A-4147-A177-3AD203B41FA5}">
                      <a16:colId xmlns:a16="http://schemas.microsoft.com/office/drawing/2014/main" val="4039890273"/>
                    </a:ext>
                  </a:extLst>
                </a:gridCol>
              </a:tblGrid>
              <a:tr h="1860449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r>
                        <a:rPr lang="pt-BR" dirty="0"/>
                        <a:t>O fornecedor do software se responsabiliza por toda a estrutura necessária para a disponibilização de uma aplicação e o cliente utiliza o software pela Internet;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05990"/>
                  </a:ext>
                </a:extLst>
              </a:tr>
              <a:tr h="1951630">
                <a:tc>
                  <a:txBody>
                    <a:bodyPr/>
                    <a:lstStyle/>
                    <a:p>
                      <a:r>
                        <a:rPr lang="pt-BR" dirty="0"/>
                        <a:t>Este serviço permite que clientes desenvolvam, executem e gerenciem aplicações na web sem a complexidade de criação e manutenção de uma infra necessária para executar e publicar suas aplicações;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01305"/>
                  </a:ext>
                </a:extLst>
              </a:tr>
              <a:tr h="1603897">
                <a:tc>
                  <a:txBody>
                    <a:bodyPr/>
                    <a:lstStyle/>
                    <a:p>
                      <a:r>
                        <a:rPr lang="pt-BR" dirty="0"/>
                        <a:t>Quem utiliza deste serviço não precisa comprar ou gerenciar a estrutura física de um datacenter (Servidores, armazenamento, rede etc..);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441155"/>
                  </a:ext>
                </a:extLst>
              </a:tr>
            </a:tbl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281" y="1431659"/>
            <a:ext cx="1698230" cy="529285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69A6F8C-1BCD-834F-BBF9-C5A868B2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3317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48" y="91189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/>
              <a:t>Evolução Histórica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69A6F8C-1BCD-834F-BBF9-C5A868B2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26</a:t>
            </a:fld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F924EFD-A4AB-384B-955E-29ACD4F9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993" y="2380735"/>
            <a:ext cx="10680013" cy="3337504"/>
          </a:xfrm>
        </p:spPr>
      </p:pic>
    </p:spTree>
    <p:extLst>
      <p:ext uri="{BB962C8B-B14F-4D97-AF65-F5344CB8AC3E}">
        <p14:creationId xmlns:p14="http://schemas.microsoft.com/office/powerpoint/2010/main" val="33715308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473" y="1015857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Evolução Histórica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4473" y="1668805"/>
            <a:ext cx="10901413" cy="3520390"/>
          </a:xfrm>
        </p:spPr>
        <p:txBody>
          <a:bodyPr/>
          <a:lstStyle/>
          <a:p>
            <a:r>
              <a:rPr lang="pt-BR" dirty="0"/>
              <a:t>SaaS, </a:t>
            </a:r>
            <a:r>
              <a:rPr lang="pt-BR" dirty="0" err="1"/>
              <a:t>PaaS</a:t>
            </a:r>
            <a:r>
              <a:rPr lang="pt-BR" dirty="0"/>
              <a:t> e </a:t>
            </a:r>
            <a:r>
              <a:rPr lang="pt-BR" dirty="0" err="1"/>
              <a:t>IaaS</a:t>
            </a:r>
            <a:r>
              <a:rPr lang="pt-BR" dirty="0"/>
              <a:t>: como tudo isso funciona?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2D29F-539E-9E49-80D5-791C689B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7DC9A1-3DF3-3D4D-BC25-C190EFD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127250"/>
            <a:ext cx="7112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40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pt-BR" sz="3100">
                <a:solidFill>
                  <a:schemeClr val="bg1"/>
                </a:solidFill>
              </a:rPr>
              <a:t>Sistemas de Computação Distribuídos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Depois de toda essa contextualização, afinal, como poderíamos conceituar os sistemas distribuídos?</a:t>
            </a:r>
          </a:p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r="1" b="11376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EFFC10-1148-6547-A42D-8407BB63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>
                <a:solidFill>
                  <a:srgbClr val="1B1B1B"/>
                </a:solidFill>
              </a:rPr>
              <a:pPr>
                <a:spcAft>
                  <a:spcPts val="600"/>
                </a:spcAft>
              </a:pPr>
              <a:t>28</a:t>
            </a:fld>
            <a:endParaRPr lang="pt-BR">
              <a:solidFill>
                <a:srgbClr val="1B1B1B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aixaDeTexto 5"/>
          <p:cNvSpPr txBox="1"/>
          <p:nvPr/>
        </p:nvSpPr>
        <p:spPr>
          <a:xfrm rot="241824">
            <a:off x="2398468" y="4654306"/>
            <a:ext cx="5552203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“Um Sistema Distribuído é um conjunto de computadores</a:t>
            </a:r>
          </a:p>
          <a:p>
            <a:pPr>
              <a:spcAft>
                <a:spcPts val="600"/>
              </a:spcAft>
            </a:pPr>
            <a:r>
              <a:rPr lang="pt-BR" dirty="0"/>
              <a:t>independentes que se apresenta a seus usuários</a:t>
            </a:r>
          </a:p>
          <a:p>
            <a:pPr>
              <a:spcAft>
                <a:spcPts val="600"/>
              </a:spcAft>
            </a:pPr>
            <a:r>
              <a:rPr lang="pt-BR" dirty="0"/>
              <a:t>como um sistema único e coerente.” [</a:t>
            </a:r>
            <a:r>
              <a:rPr lang="pt-BR" dirty="0" err="1"/>
              <a:t>Tanembaum</a:t>
            </a:r>
            <a:r>
              <a:rPr lang="pt-BR" dirty="0"/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400385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48" y="106429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67" y="1685925"/>
            <a:ext cx="11434665" cy="4337757"/>
          </a:xfrm>
        </p:spPr>
        <p:txBody>
          <a:bodyPr/>
          <a:lstStyle/>
          <a:p>
            <a:r>
              <a:rPr lang="pt-BR" dirty="0"/>
              <a:t>Os sistemas distribuídos requerem o </a:t>
            </a:r>
            <a:r>
              <a:rPr lang="pt-BR" dirty="0">
                <a:solidFill>
                  <a:srgbClr val="055ABE"/>
                </a:solidFill>
              </a:rPr>
              <a:t>GERENCIAMENTO</a:t>
            </a:r>
            <a:r>
              <a:rPr lang="pt-BR" dirty="0"/>
              <a:t> de vários processadores com um ou vários núcleos interligados por barramentos e redes de alta velocidade;</a:t>
            </a:r>
          </a:p>
          <a:p>
            <a:r>
              <a:rPr lang="pt-BR" dirty="0"/>
              <a:t>Requerem </a:t>
            </a:r>
            <a:r>
              <a:rPr lang="pt-BR" dirty="0">
                <a:solidFill>
                  <a:srgbClr val="055ABE"/>
                </a:solidFill>
              </a:rPr>
              <a:t>ESCALABILIDADE</a:t>
            </a:r>
            <a:r>
              <a:rPr lang="pt-BR" dirty="0"/>
              <a:t> quanto ao armazenamento em massa, distribuído geograficamente em vários lugares;</a:t>
            </a:r>
          </a:p>
          <a:p>
            <a:r>
              <a:rPr lang="pt-BR" dirty="0"/>
              <a:t>Requerem </a:t>
            </a:r>
            <a:r>
              <a:rPr lang="pt-BR" dirty="0">
                <a:solidFill>
                  <a:srgbClr val="055ABE"/>
                </a:solidFill>
              </a:rPr>
              <a:t>PLANEJAMENTO</a:t>
            </a:r>
            <a:r>
              <a:rPr lang="pt-BR" dirty="0"/>
              <a:t> integrado para expansão contínua da infraestrutura e o </a:t>
            </a:r>
            <a:r>
              <a:rPr lang="pt-BR" dirty="0">
                <a:solidFill>
                  <a:srgbClr val="055ABE"/>
                </a:solidFill>
              </a:rPr>
              <a:t>balanceamento de carga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4CD59D-0918-EF42-931B-9D6B5951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2228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67112"/>
            <a:ext cx="1507958" cy="150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465040" y="1296994"/>
            <a:ext cx="751926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/>
              <a:t>NP1: Prova (0.6) + Listas de Exercícios (0.4)</a:t>
            </a:r>
          </a:p>
          <a:p>
            <a:pPr fontAlgn="base"/>
            <a:r>
              <a:rPr lang="pt-BR" dirty="0"/>
              <a:t>NP2: Prova (0.6) + Listas de Exercícios (0.4)</a:t>
            </a:r>
          </a:p>
          <a:p>
            <a:pPr fontAlgn="base"/>
            <a:r>
              <a:rPr lang="pt-BR" dirty="0"/>
              <a:t>NPL: Nota de laboratório (Prática)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	NL1 é a média dos Exercícios de Laboratório</a:t>
            </a:r>
          </a:p>
          <a:p>
            <a:pPr fontAlgn="base"/>
            <a:r>
              <a:rPr lang="pt-BR" dirty="0"/>
              <a:t>	NL2 é o Teste Prático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Teórica: 60% da nota</a:t>
            </a:r>
          </a:p>
          <a:p>
            <a:pPr fontAlgn="base"/>
            <a:r>
              <a:rPr lang="pt-BR" dirty="0"/>
              <a:t>Prática: 40% da nota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NPT = (NP1 + NP2) / 2 &gt;= 60</a:t>
            </a:r>
          </a:p>
          <a:p>
            <a:pPr fontAlgn="base"/>
            <a:r>
              <a:rPr lang="pt-BR" dirty="0"/>
              <a:t>NPL &gt;= 60</a:t>
            </a:r>
            <a:br>
              <a:rPr lang="pt-BR" dirty="0"/>
            </a:br>
            <a:br>
              <a:rPr lang="pt-BR" dirty="0"/>
            </a:br>
            <a:r>
              <a:rPr lang="pt-BR" dirty="0">
                <a:solidFill>
                  <a:srgbClr val="00B050"/>
                </a:solidFill>
              </a:rPr>
              <a:t>NPA = (NPT * 0.6) + (NPL * 0.4) &gt;= 60</a:t>
            </a:r>
          </a:p>
          <a:p>
            <a:pPr fontAlgn="base"/>
            <a:r>
              <a:rPr lang="pt-BR" dirty="0">
                <a:solidFill>
                  <a:srgbClr val="00B050"/>
                </a:solidFill>
              </a:rPr>
              <a:t>	NFA = NPA</a:t>
            </a:r>
          </a:p>
          <a:p>
            <a:pPr fontAlgn="base"/>
            <a:endParaRPr lang="pt-BR" dirty="0"/>
          </a:p>
          <a:p>
            <a:pPr fontAlgn="base"/>
            <a:r>
              <a:rPr lang="pt-BR" dirty="0">
                <a:solidFill>
                  <a:srgbClr val="FF0000"/>
                </a:solidFill>
              </a:rPr>
              <a:t>NPA &lt; 30 -&gt; reprovado (a)</a:t>
            </a:r>
          </a:p>
          <a:p>
            <a:pPr fontAlgn="base"/>
            <a:endParaRPr lang="pt-BR" dirty="0"/>
          </a:p>
          <a:p>
            <a:pPr fontAlgn="base"/>
            <a:r>
              <a:rPr lang="pt-BR" dirty="0">
                <a:solidFill>
                  <a:srgbClr val="E9AF01"/>
                </a:solidFill>
              </a:rPr>
              <a:t>NPA &lt; 60 -&gt; Faz NP3</a:t>
            </a:r>
          </a:p>
          <a:p>
            <a:pPr fontAlgn="base"/>
            <a:r>
              <a:rPr lang="pt-BR" dirty="0">
                <a:solidFill>
                  <a:srgbClr val="E9AF01"/>
                </a:solidFill>
              </a:rPr>
              <a:t>	NFA = NP3 + NPA &gt;= 50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	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en-BR" dirty="0"/>
          </a:p>
          <a:p>
            <a:endParaRPr lang="en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C4E683-D448-1B48-A44B-F1BA1F59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0" y="2050382"/>
            <a:ext cx="3810000" cy="3810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26EB72E-BCF6-5D4F-89C4-DBC970CC6D25}"/>
              </a:ext>
            </a:extLst>
          </p:cNvPr>
          <p:cNvSpPr txBox="1">
            <a:spLocks/>
          </p:cNvSpPr>
          <p:nvPr/>
        </p:nvSpPr>
        <p:spPr>
          <a:xfrm>
            <a:off x="323998" y="997618"/>
            <a:ext cx="10901413" cy="5197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/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3172448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48" y="1270230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387" y="1912742"/>
            <a:ext cx="10901413" cy="3520390"/>
          </a:xfrm>
        </p:spPr>
        <p:txBody>
          <a:bodyPr/>
          <a:lstStyle/>
          <a:p>
            <a:r>
              <a:rPr lang="pt-BR" dirty="0"/>
              <a:t>Os </a:t>
            </a:r>
            <a:r>
              <a:rPr lang="pt-BR" dirty="0">
                <a:solidFill>
                  <a:srgbClr val="055ABE"/>
                </a:solidFill>
              </a:rPr>
              <a:t>componentes</a:t>
            </a:r>
            <a:r>
              <a:rPr lang="pt-BR" dirty="0"/>
              <a:t> participantes de um SD são chamados de </a:t>
            </a:r>
            <a:r>
              <a:rPr lang="pt-BR" dirty="0">
                <a:solidFill>
                  <a:srgbClr val="055ABE"/>
                </a:solidFill>
              </a:rPr>
              <a:t>Autônomos</a:t>
            </a:r>
            <a:r>
              <a:rPr lang="pt-BR" dirty="0"/>
              <a:t>, e em cada "fatia" desse sistema existe uma </a:t>
            </a:r>
            <a:r>
              <a:rPr lang="pt-BR" dirty="0">
                <a:solidFill>
                  <a:srgbClr val="055ABE"/>
                </a:solidFill>
              </a:rPr>
              <a:t>colaboração significativa</a:t>
            </a:r>
            <a:r>
              <a:rPr lang="pt-BR" dirty="0"/>
              <a:t>;</a:t>
            </a:r>
          </a:p>
          <a:p>
            <a:r>
              <a:rPr lang="pt-BR" dirty="0"/>
              <a:t>É importante lembrar que há </a:t>
            </a:r>
            <a:r>
              <a:rPr lang="pt-BR" dirty="0">
                <a:solidFill>
                  <a:srgbClr val="055ABE"/>
                </a:solidFill>
              </a:rPr>
              <a:t>heterogeneidade</a:t>
            </a:r>
            <a:r>
              <a:rPr lang="pt-BR" dirty="0"/>
              <a:t> principalmente nas redes de acesso, dispositivos, limitações e na organização da comunicação;</a:t>
            </a:r>
          </a:p>
          <a:p>
            <a:r>
              <a:rPr lang="pt-BR" dirty="0"/>
              <a:t>Como resolver este problema? </a:t>
            </a:r>
            <a:r>
              <a:rPr lang="pt-BR" b="1" dirty="0">
                <a:solidFill>
                  <a:srgbClr val="055ABE"/>
                </a:solidFill>
              </a:rPr>
              <a:t>MIDDLEWARES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F685B3-7960-0F43-B2FD-C2B34F9B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D499A5-9A8C-1942-A738-B3FDBFD3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0" y="4578120"/>
            <a:ext cx="5168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4387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48" y="1270230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/>
              <a:t>Sistemas de Computação Distribuídos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387" y="1912742"/>
            <a:ext cx="10901413" cy="3520390"/>
          </a:xfrm>
        </p:spPr>
        <p:txBody>
          <a:bodyPr/>
          <a:lstStyle/>
          <a:p>
            <a:r>
              <a:rPr lang="pt-BR" b="1">
                <a:solidFill>
                  <a:srgbClr val="055ABE"/>
                </a:solidFill>
              </a:rPr>
              <a:t>Exemplo de comunicação de componentes heterogêneos. </a:t>
            </a:r>
            <a:endParaRPr lang="pt-BR" b="1" dirty="0">
              <a:solidFill>
                <a:srgbClr val="055ABE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F685B3-7960-0F43-B2FD-C2B34F9B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31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2E888F-30EF-8348-A93D-86D7627AA19B}"/>
              </a:ext>
            </a:extLst>
          </p:cNvPr>
          <p:cNvSpPr txBox="1"/>
          <p:nvPr/>
        </p:nvSpPr>
        <p:spPr>
          <a:xfrm>
            <a:off x="697424" y="2898183"/>
            <a:ext cx="5169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Entrar em sites da internet com contas de outros serviços.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APIs</a:t>
            </a:r>
            <a:r>
              <a:rPr lang="pt-BR" sz="2800" dirty="0"/>
              <a:t> que conectam componentes heterogêneos através de um middleware.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158CC5F-0200-444F-9E27-89B7454A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74" y="2335081"/>
            <a:ext cx="3343652" cy="40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270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473" y="1113898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4472" y="1962150"/>
            <a:ext cx="11425141" cy="409963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Assim como na organização das redes para a projeção, desenvolvimento e principalmente no suporte, nos sistemas distribuídos deve-se considerar alguns pontos importantes mensurados através de </a:t>
            </a:r>
            <a:r>
              <a:rPr lang="pt-BR" dirty="0">
                <a:solidFill>
                  <a:srgbClr val="055ABE"/>
                </a:solidFill>
              </a:rPr>
              <a:t>fatores</a:t>
            </a:r>
            <a:r>
              <a:rPr lang="pt-BR" dirty="0"/>
              <a:t> </a:t>
            </a:r>
            <a:r>
              <a:rPr lang="pt-BR" dirty="0">
                <a:solidFill>
                  <a:srgbClr val="055ABE"/>
                </a:solidFill>
              </a:rPr>
              <a:t>internos</a:t>
            </a:r>
            <a:r>
              <a:rPr lang="pt-BR" dirty="0"/>
              <a:t> e </a:t>
            </a:r>
            <a:r>
              <a:rPr lang="pt-BR" dirty="0">
                <a:solidFill>
                  <a:srgbClr val="055ABE"/>
                </a:solidFill>
              </a:rPr>
              <a:t>externos</a:t>
            </a:r>
            <a:r>
              <a:rPr lang="pt-BR" dirty="0"/>
              <a:t>;</a:t>
            </a:r>
          </a:p>
          <a:p>
            <a:r>
              <a:rPr lang="pt-BR" dirty="0"/>
              <a:t>Os dois principais fatores para garantir a configuração de uma estrutura distribuída são:</a:t>
            </a:r>
          </a:p>
          <a:p>
            <a:r>
              <a:rPr lang="pt-BR" dirty="0">
                <a:solidFill>
                  <a:srgbClr val="055ABE"/>
                </a:solidFill>
              </a:rPr>
              <a:t>Fatores Externos: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Metas;</a:t>
            </a:r>
          </a:p>
          <a:p>
            <a:r>
              <a:rPr lang="pt-BR" dirty="0">
                <a:solidFill>
                  <a:srgbClr val="055ABE"/>
                </a:solidFill>
              </a:rPr>
              <a:t>Fatores Internos: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Tipos de Sistemas Distribuídos;</a:t>
            </a:r>
          </a:p>
          <a:p>
            <a:endParaRPr lang="pt-BR" dirty="0"/>
          </a:p>
        </p:txBody>
      </p:sp>
      <p:pic>
        <p:nvPicPr>
          <p:cNvPr id="4" name="pic"/>
          <p:cNvPicPr/>
          <p:nvPr/>
        </p:nvPicPr>
        <p:blipFill>
          <a:blip r:embed="rId3"/>
          <a:stretch>
            <a:fillRect/>
          </a:stretch>
        </p:blipFill>
        <p:spPr>
          <a:xfrm>
            <a:off x="6765458" y="4356848"/>
            <a:ext cx="2521978" cy="144273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D86E72-E040-B742-8B12-917563C8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29556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7798" y="1207168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/>
              <a:t>Sistemas de Computação Distribuídos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992077"/>
            <a:ext cx="11601450" cy="3138990"/>
          </a:xfrm>
        </p:spPr>
        <p:txBody>
          <a:bodyPr/>
          <a:lstStyle/>
          <a:p>
            <a:r>
              <a:rPr lang="pt-BR" dirty="0"/>
              <a:t>METAS – Métricas de SD</a:t>
            </a:r>
          </a:p>
          <a:p>
            <a:pPr lvl="1"/>
            <a:r>
              <a:rPr lang="pt-BR" dirty="0"/>
              <a:t>As metas são perspectivas definidas como </a:t>
            </a:r>
            <a:r>
              <a:rPr lang="pt-BR" dirty="0">
                <a:solidFill>
                  <a:srgbClr val="055ABE"/>
                </a:solidFill>
              </a:rPr>
              <a:t>pontos cruciais</a:t>
            </a:r>
            <a:r>
              <a:rPr lang="pt-BR" dirty="0"/>
              <a:t>, principalmente a </a:t>
            </a:r>
            <a:r>
              <a:rPr lang="pt-BR" dirty="0">
                <a:solidFill>
                  <a:srgbClr val="055ABE"/>
                </a:solidFill>
              </a:rPr>
              <a:t>viabilidade, custo, esforço </a:t>
            </a:r>
            <a:r>
              <a:rPr lang="pt-BR" dirty="0"/>
              <a:t>e demais aspectos relacionados com a </a:t>
            </a:r>
            <a:r>
              <a:rPr lang="pt-BR" dirty="0">
                <a:solidFill>
                  <a:srgbClr val="055ABE"/>
                </a:solidFill>
              </a:rPr>
              <a:t>regra de negócio</a:t>
            </a:r>
            <a:r>
              <a:rPr lang="pt-BR" dirty="0"/>
              <a:t>.</a:t>
            </a:r>
          </a:p>
          <a:p>
            <a:pPr lvl="2"/>
            <a:r>
              <a:rPr lang="pt-BR" dirty="0"/>
              <a:t>Meu sistema será expandido?</a:t>
            </a:r>
          </a:p>
          <a:p>
            <a:pPr lvl="2"/>
            <a:r>
              <a:rPr lang="pt-BR" dirty="0"/>
              <a:t>Meu produto suporta situações adversas?</a:t>
            </a:r>
          </a:p>
          <a:p>
            <a:pPr lvl="1"/>
            <a:r>
              <a:rPr lang="pt-BR" dirty="0"/>
              <a:t>As metas devem atender vários requisitos básicos.</a:t>
            </a:r>
          </a:p>
          <a:p>
            <a:pPr lvl="1"/>
            <a:r>
              <a:rPr lang="pt-BR" dirty="0"/>
              <a:t>A literatura classifica quatro essenciais: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2E9A68-6138-B049-A0EE-CBEEEC3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E09D66-6864-D246-ABE5-A8FB8276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5" y="4793582"/>
            <a:ext cx="5626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1709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METAS</a:t>
            </a:r>
          </a:p>
          <a:p>
            <a:pPr lvl="1"/>
            <a:r>
              <a:rPr lang="pt-BR" i="1" dirty="0"/>
              <a:t>Acesso de Recursos</a:t>
            </a:r>
            <a:endParaRPr lang="pt-BR" dirty="0"/>
          </a:p>
          <a:p>
            <a:pPr lvl="2"/>
            <a:r>
              <a:rPr lang="pt-BR" dirty="0"/>
              <a:t>Fator chave para a formulação de um sistema de médio ou grande porte;</a:t>
            </a:r>
          </a:p>
          <a:p>
            <a:pPr lvl="2"/>
            <a:r>
              <a:rPr lang="pt-BR" dirty="0"/>
              <a:t>O objetivo é </a:t>
            </a:r>
            <a:r>
              <a:rPr lang="pt-BR" dirty="0">
                <a:solidFill>
                  <a:srgbClr val="055ABE"/>
                </a:solidFill>
              </a:rPr>
              <a:t>facilitar o acesso e compartilhar recursos remotos </a:t>
            </a:r>
            <a:r>
              <a:rPr lang="pt-BR" dirty="0"/>
              <a:t>- trabalho em formato </a:t>
            </a:r>
            <a:r>
              <a:rPr lang="pt-BR" dirty="0" err="1"/>
              <a:t>Groupware</a:t>
            </a:r>
            <a:r>
              <a:rPr lang="pt-BR" dirty="0"/>
              <a:t>;</a:t>
            </a:r>
          </a:p>
          <a:p>
            <a:pPr lvl="2"/>
            <a:r>
              <a:rPr lang="pt-BR" dirty="0"/>
              <a:t>Necessário, no entanto, aprimorar a </a:t>
            </a:r>
            <a:r>
              <a:rPr lang="pt-BR" dirty="0">
                <a:solidFill>
                  <a:srgbClr val="055ABE"/>
                </a:solidFill>
              </a:rPr>
              <a:t>segurança</a:t>
            </a:r>
            <a:r>
              <a:rPr lang="pt-BR" dirty="0"/>
              <a:t>, </a:t>
            </a:r>
            <a:r>
              <a:rPr lang="pt-BR" dirty="0">
                <a:solidFill>
                  <a:srgbClr val="055ABE"/>
                </a:solidFill>
              </a:rPr>
              <a:t>evitando acessos indevidos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AB54DE-8174-684E-A23E-4BD60F72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5E7799-63EB-7540-B0AC-448C0146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4673600"/>
            <a:ext cx="2908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588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810" y="1140629"/>
            <a:ext cx="10327908" cy="701189"/>
          </a:xfrm>
        </p:spPr>
        <p:txBody>
          <a:bodyPr>
            <a:normAutofit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2810" y="2073253"/>
            <a:ext cx="5191690" cy="4098948"/>
          </a:xfrm>
        </p:spPr>
        <p:txBody>
          <a:bodyPr/>
          <a:lstStyle/>
          <a:p>
            <a:r>
              <a:rPr lang="pt-BR" dirty="0"/>
              <a:t>METAS</a:t>
            </a:r>
          </a:p>
          <a:p>
            <a:pPr lvl="1"/>
            <a:r>
              <a:rPr lang="pt-BR" i="1" dirty="0"/>
              <a:t>Transparência na Distribuição</a:t>
            </a:r>
            <a:endParaRPr lang="pt-BR" dirty="0"/>
          </a:p>
          <a:p>
            <a:pPr lvl="2"/>
            <a:r>
              <a:rPr lang="pt-BR" dirty="0"/>
              <a:t>Um sistema transparente é aquele que é </a:t>
            </a:r>
            <a:r>
              <a:rPr lang="pt-BR" dirty="0">
                <a:solidFill>
                  <a:srgbClr val="055ABE"/>
                </a:solidFill>
              </a:rPr>
              <a:t>identificado como único </a:t>
            </a:r>
            <a:r>
              <a:rPr lang="pt-BR" dirty="0"/>
              <a:t>para o usuário final, sem que o mesmo perceba localização, acesso, concorrência e o modo de funcionamento </a:t>
            </a:r>
            <a:r>
              <a:rPr lang="pt-BR" b="1" dirty="0">
                <a:solidFill>
                  <a:srgbClr val="055ABE"/>
                </a:solidFill>
              </a:rPr>
              <a:t>interno</a:t>
            </a:r>
            <a:r>
              <a:rPr lang="pt-BR" b="1" dirty="0"/>
              <a:t>;</a:t>
            </a:r>
            <a:endParaRPr lang="pt-BR" dirty="0"/>
          </a:p>
          <a:p>
            <a:pPr lvl="2"/>
            <a:r>
              <a:rPr lang="pt-BR" dirty="0">
                <a:solidFill>
                  <a:srgbClr val="055ABE"/>
                </a:solidFill>
              </a:rPr>
              <a:t>Diferentes tipos de transparência: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9C42AE-FB49-6C4D-9407-E06E7AE7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B63A8C-84A4-A143-A7E5-C465F5DB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12" y="2445165"/>
            <a:ext cx="5429200" cy="36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2153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588168"/>
            <a:ext cx="10124927" cy="516857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387" y="2176267"/>
            <a:ext cx="10901413" cy="3520390"/>
          </a:xfrm>
        </p:spPr>
        <p:txBody>
          <a:bodyPr/>
          <a:lstStyle/>
          <a:p>
            <a:r>
              <a:rPr lang="pt-BR" dirty="0"/>
              <a:t>METAS</a:t>
            </a:r>
          </a:p>
          <a:p>
            <a:pPr lvl="1"/>
            <a:r>
              <a:rPr lang="pt-BR" i="1" dirty="0"/>
              <a:t>Abertura de Sistema </a:t>
            </a:r>
            <a:endParaRPr lang="pt-BR" dirty="0"/>
          </a:p>
          <a:p>
            <a:pPr lvl="2"/>
            <a:r>
              <a:rPr lang="pt-BR" dirty="0"/>
              <a:t>Responsável pela </a:t>
            </a:r>
            <a:r>
              <a:rPr lang="pt-BR" dirty="0">
                <a:solidFill>
                  <a:srgbClr val="055ABE"/>
                </a:solidFill>
              </a:rPr>
              <a:t>padronização de um conjunto de componentes</a:t>
            </a:r>
            <a:r>
              <a:rPr lang="pt-BR" dirty="0"/>
              <a:t> especificados através de uma interface;</a:t>
            </a:r>
          </a:p>
          <a:p>
            <a:pPr lvl="2"/>
            <a:r>
              <a:rPr lang="pt-BR" dirty="0"/>
              <a:t>Podem utilizar linguagens (</a:t>
            </a:r>
            <a:r>
              <a:rPr lang="pt-BR" i="1" dirty="0"/>
              <a:t>IDL - Interface </a:t>
            </a:r>
            <a:r>
              <a:rPr lang="pt-BR" i="1" dirty="0" err="1"/>
              <a:t>Definition</a:t>
            </a:r>
            <a:r>
              <a:rPr lang="pt-BR" i="1" dirty="0"/>
              <a:t> </a:t>
            </a:r>
            <a:r>
              <a:rPr lang="pt-BR" i="1" dirty="0" err="1"/>
              <a:t>Language</a:t>
            </a:r>
            <a:r>
              <a:rPr lang="pt-BR" dirty="0"/>
              <a:t>) para facilitar o desenvolvimento de mecanismos de comunicação entre sistemas;</a:t>
            </a:r>
          </a:p>
          <a:p>
            <a:pPr lvl="2"/>
            <a:r>
              <a:rPr lang="pt-BR" dirty="0"/>
              <a:t>Especificam detalhes sobre os serviços, processos e rotinas de operação;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7BDBD2-7D79-3C40-90C8-80FBBEF0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562533-DF0A-C441-B4D9-97F736D9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4570412"/>
            <a:ext cx="2616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320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1C6B5-D561-4134-9370-BCF4310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859016-3454-4812-AB8E-823C23019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87" y="2246117"/>
            <a:ext cx="11171342" cy="4475358"/>
          </a:xfrm>
        </p:spPr>
        <p:txBody>
          <a:bodyPr>
            <a:normAutofit/>
          </a:bodyPr>
          <a:lstStyle/>
          <a:p>
            <a:r>
              <a:rPr lang="pt-BR" dirty="0"/>
              <a:t>Alguns exemplos de </a:t>
            </a:r>
            <a:r>
              <a:rPr lang="pt-BR" dirty="0">
                <a:solidFill>
                  <a:srgbClr val="055ABE"/>
                </a:solidFill>
              </a:rPr>
              <a:t>sistemas públicos (abertos)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Google </a:t>
            </a:r>
            <a:r>
              <a:rPr lang="pt-BR" dirty="0" err="1"/>
              <a:t>Maps</a:t>
            </a:r>
            <a:r>
              <a:rPr lang="pt-BR" dirty="0"/>
              <a:t> API: </a:t>
            </a:r>
            <a:r>
              <a:rPr lang="pt-BR" dirty="0">
                <a:hlinkClick r:id="rId2"/>
              </a:rPr>
              <a:t>https://developers.google.com/maps/web-services/overview</a:t>
            </a:r>
            <a:endParaRPr lang="pt-BR" dirty="0"/>
          </a:p>
          <a:p>
            <a:pPr lvl="1"/>
            <a:r>
              <a:rPr lang="pt-BR" dirty="0"/>
              <a:t>Tribunal de Contas da União: </a:t>
            </a:r>
            <a:r>
              <a:rPr lang="pt-BR" dirty="0">
                <a:hlinkClick r:id="rId3"/>
              </a:rPr>
              <a:t>http://portal.tcu.gov.br/webservices-tcu/</a:t>
            </a:r>
            <a:endParaRPr lang="pt-BR" dirty="0"/>
          </a:p>
          <a:p>
            <a:pPr lvl="1"/>
            <a:r>
              <a:rPr lang="pt-BR" dirty="0"/>
              <a:t>Sistema Público de Escrituração Digital: </a:t>
            </a:r>
            <a:r>
              <a:rPr lang="pt-BR" dirty="0">
                <a:hlinkClick r:id="rId4"/>
              </a:rPr>
              <a:t>http://www.sped.fazenda.pr.gov.br/modules/conteudo/conteudo.php?conteudo=48</a:t>
            </a:r>
            <a:endParaRPr lang="pt-BR" dirty="0"/>
          </a:p>
          <a:p>
            <a:pPr lvl="1"/>
            <a:r>
              <a:rPr lang="pt-BR" dirty="0"/>
              <a:t>Mais de 18 mil </a:t>
            </a:r>
            <a:r>
              <a:rPr lang="pt-BR" dirty="0" err="1"/>
              <a:t>APIs</a:t>
            </a:r>
            <a:r>
              <a:rPr lang="pt-BR" dirty="0"/>
              <a:t> públicas para consulta: </a:t>
            </a:r>
            <a:r>
              <a:rPr lang="pt-BR" dirty="0">
                <a:hlinkClick r:id="rId5"/>
              </a:rPr>
              <a:t>https://www.programmableweb.com/category/all/apis?data_format=21190</a:t>
            </a:r>
            <a:endParaRPr lang="pt-BR" dirty="0"/>
          </a:p>
          <a:p>
            <a:pPr lvl="1"/>
            <a:r>
              <a:rPr lang="pt-BR" dirty="0"/>
              <a:t>LOL API:</a:t>
            </a:r>
          </a:p>
          <a:p>
            <a:pPr marL="457200" lvl="1" indent="0">
              <a:buNone/>
            </a:pPr>
            <a:r>
              <a:rPr lang="pt-BR" dirty="0"/>
              <a:t>   </a:t>
            </a:r>
            <a:r>
              <a:rPr lang="pt-BR" dirty="0">
                <a:hlinkClick r:id="rId6"/>
              </a:rPr>
              <a:t>https://developer.riotgames.com</a:t>
            </a: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1FE992-82B6-A945-8F7D-405267C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65098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473" y="108334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de Computação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4474" y="1704975"/>
            <a:ext cx="11425140" cy="4356807"/>
          </a:xfrm>
        </p:spPr>
        <p:txBody>
          <a:bodyPr/>
          <a:lstStyle/>
          <a:p>
            <a:r>
              <a:rPr lang="pt-BR" dirty="0"/>
              <a:t>METAS</a:t>
            </a:r>
          </a:p>
          <a:p>
            <a:pPr lvl="1"/>
            <a:r>
              <a:rPr lang="pt-BR" i="1" dirty="0"/>
              <a:t>Escalabilidade</a:t>
            </a:r>
            <a:endParaRPr lang="pt-BR" dirty="0"/>
          </a:p>
          <a:p>
            <a:pPr lvl="2"/>
            <a:r>
              <a:rPr lang="pt-BR" dirty="0"/>
              <a:t>Característica comum tanto para sistemas centralizados como distribuídos;</a:t>
            </a:r>
          </a:p>
          <a:p>
            <a:pPr lvl="2"/>
            <a:r>
              <a:rPr lang="pt-BR" dirty="0"/>
              <a:t>O crescimento não se dá apenas em </a:t>
            </a:r>
            <a:r>
              <a:rPr lang="pt-BR" dirty="0">
                <a:solidFill>
                  <a:srgbClr val="055ABE"/>
                </a:solidFill>
              </a:rPr>
              <a:t>níveis tecnológicos</a:t>
            </a:r>
            <a:r>
              <a:rPr lang="pt-BR" dirty="0"/>
              <a:t>, mas também em </a:t>
            </a:r>
            <a:r>
              <a:rPr lang="pt-BR" dirty="0">
                <a:solidFill>
                  <a:srgbClr val="055ABE"/>
                </a:solidFill>
              </a:rPr>
              <a:t>níveis geográficos e administrativos</a:t>
            </a:r>
            <a:r>
              <a:rPr lang="pt-BR" dirty="0"/>
              <a:t>;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Alguns problemas de escalabilidade: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C107B5-8E2D-3048-AA96-0DD3F5B1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B6F9A6-6AB3-3746-AF07-87C454AE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541" y="3985244"/>
            <a:ext cx="6318917" cy="21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920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588168"/>
            <a:ext cx="10991702" cy="288257"/>
          </a:xfrm>
        </p:spPr>
        <p:txBody>
          <a:bodyPr>
            <a:normAutofit fontScale="90000"/>
          </a:bodyPr>
          <a:lstStyle/>
          <a:p>
            <a:r>
              <a:rPr lang="pt-BR" dirty="0"/>
              <a:t>1.2 - 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41392"/>
            <a:ext cx="10875745" cy="381495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Agora vamos considerar os principais tipos de sistemas. É importante observar que existe uma diferença básica na nomenclatura quanto aos sistemas distribuídos: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 diferenças são aparentes de acordo com os </a:t>
            </a:r>
            <a:r>
              <a:rPr lang="pt-BR" dirty="0">
                <a:solidFill>
                  <a:srgbClr val="055ABE"/>
                </a:solidFill>
              </a:rPr>
              <a:t>modelos de processamento, armazenamento e transação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DD2240-60CD-FE47-BAD2-C10A43A3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DF688F-9658-D04E-9F2C-1C04E770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3377532"/>
            <a:ext cx="6311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89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3700" dirty="0"/>
              <a:t>O que vamos aprender?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0719" y="2330505"/>
            <a:ext cx="4803113" cy="3979585"/>
          </a:xfrm>
        </p:spPr>
        <p:txBody>
          <a:bodyPr anchor="ctr">
            <a:normAutofit fontScale="92500" lnSpcReduction="10000"/>
          </a:bodyPr>
          <a:lstStyle/>
          <a:p>
            <a:r>
              <a:rPr lang="pt-BR" sz="2400" dirty="0"/>
              <a:t>O que são Sistemas Distribuídos (SD);</a:t>
            </a:r>
          </a:p>
          <a:p>
            <a:r>
              <a:rPr lang="pt-BR" sz="2400" dirty="0"/>
              <a:t>Tipos de SD e suas implementações;</a:t>
            </a:r>
          </a:p>
          <a:p>
            <a:r>
              <a:rPr lang="pt-BR" sz="2400" dirty="0"/>
              <a:t>As principais arquiteturas e modelos de SD (e.g. camadas, componentes, eventos e dados);</a:t>
            </a:r>
          </a:p>
          <a:p>
            <a:r>
              <a:rPr lang="pt-BR" sz="2400" dirty="0"/>
              <a:t>Processos e threads em SD (e.g. cliente/servidor);</a:t>
            </a:r>
          </a:p>
          <a:p>
            <a:r>
              <a:rPr lang="pt-BR" sz="2400" dirty="0" err="1"/>
              <a:t>Microsserviços</a:t>
            </a:r>
            <a:r>
              <a:rPr lang="pt-BR" sz="2400" dirty="0"/>
              <a:t>;</a:t>
            </a:r>
          </a:p>
          <a:p>
            <a:r>
              <a:rPr lang="pt-BR" sz="2400" dirty="0"/>
              <a:t>Chamadas Distribuídas (RPC, RMI e REST);</a:t>
            </a:r>
          </a:p>
          <a:p>
            <a:r>
              <a:rPr lang="pt-BR" sz="2400" dirty="0"/>
              <a:t>Estudo de caso Google.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24D611BB-D54C-5040-855E-F36BE2375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2" r="5" b="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3FB15-E71E-5E40-B2D3-EC55ECE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9924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SCD: Sistema de Computação Distribuído</a:t>
            </a:r>
            <a:endParaRPr lang="pt-BR" dirty="0"/>
          </a:p>
          <a:p>
            <a:pPr lvl="1"/>
            <a:r>
              <a:rPr lang="pt-BR" dirty="0"/>
              <a:t>Usado para realizar tarefas que exigem </a:t>
            </a:r>
            <a:r>
              <a:rPr lang="pt-BR" dirty="0">
                <a:solidFill>
                  <a:srgbClr val="055ABE"/>
                </a:solidFill>
              </a:rPr>
              <a:t>alta </a:t>
            </a:r>
            <a:r>
              <a:rPr lang="pt-BR" i="1" dirty="0">
                <a:solidFill>
                  <a:srgbClr val="055ABE"/>
                </a:solidFill>
              </a:rPr>
              <a:t>performance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São subdivididos em dois subgrupos:</a:t>
            </a:r>
          </a:p>
          <a:p>
            <a:pPr lvl="2"/>
            <a:r>
              <a:rPr lang="pt-BR" i="1" dirty="0"/>
              <a:t>Computação em Cluster (Cluster </a:t>
            </a:r>
            <a:r>
              <a:rPr lang="pt-BR" i="1" dirty="0" err="1"/>
              <a:t>Computing</a:t>
            </a:r>
            <a:r>
              <a:rPr lang="pt-BR" i="1" dirty="0"/>
              <a:t>);</a:t>
            </a:r>
            <a:endParaRPr lang="pt-BR" dirty="0"/>
          </a:p>
          <a:p>
            <a:pPr lvl="2"/>
            <a:r>
              <a:rPr lang="pt-BR" i="1" dirty="0"/>
              <a:t>Computação em Grade (Grid </a:t>
            </a:r>
            <a:r>
              <a:rPr lang="pt-BR" i="1" dirty="0" err="1"/>
              <a:t>Computing</a:t>
            </a:r>
            <a:r>
              <a:rPr lang="pt-BR" i="1" dirty="0"/>
              <a:t>);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14907B-3B6D-5A41-AEA6-204ECD36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D81022-2746-064D-8225-C93BDE0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4410075"/>
            <a:ext cx="6083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291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9179" y="2366071"/>
            <a:ext cx="10904621" cy="212585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Computação em Cluster</a:t>
            </a:r>
          </a:p>
          <a:p>
            <a:pPr lvl="1"/>
            <a:r>
              <a:rPr lang="pt-BR" dirty="0"/>
              <a:t>Sistemas que utilizam de </a:t>
            </a:r>
            <a:r>
              <a:rPr lang="pt-BR" dirty="0">
                <a:solidFill>
                  <a:srgbClr val="055ABE"/>
                </a:solidFill>
              </a:rPr>
              <a:t>dois ou mais computadores </a:t>
            </a:r>
            <a:r>
              <a:rPr lang="pt-BR" dirty="0"/>
              <a:t>para trabalharem de maneira </a:t>
            </a:r>
            <a:r>
              <a:rPr lang="pt-BR" dirty="0">
                <a:solidFill>
                  <a:srgbClr val="055ABE"/>
                </a:solidFill>
              </a:rPr>
              <a:t>conjunta no processamento de tarefas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Cada computador de um cluster é </a:t>
            </a:r>
            <a:r>
              <a:rPr lang="pt-BR" dirty="0">
                <a:solidFill>
                  <a:srgbClr val="055ABE"/>
                </a:solidFill>
              </a:rPr>
              <a:t>chamado de Nó (ou node)</a:t>
            </a:r>
            <a:r>
              <a:rPr lang="pt-BR" dirty="0"/>
              <a:t>,</a:t>
            </a:r>
            <a:r>
              <a:rPr lang="pt-BR" dirty="0">
                <a:solidFill>
                  <a:srgbClr val="055ABE"/>
                </a:solidFill>
              </a:rPr>
              <a:t> </a:t>
            </a:r>
            <a:r>
              <a:rPr lang="pt-BR" dirty="0"/>
              <a:t>e todos eles são </a:t>
            </a:r>
            <a:r>
              <a:rPr lang="pt-BR" dirty="0">
                <a:solidFill>
                  <a:srgbClr val="055ABE"/>
                </a:solidFill>
              </a:rPr>
              <a:t>interconectados</a:t>
            </a:r>
            <a:r>
              <a:rPr lang="pt-BR" dirty="0"/>
              <a:t> por uma tecnologia de rede, por exemplo, a </a:t>
            </a:r>
            <a:r>
              <a:rPr lang="pt-BR" dirty="0">
                <a:solidFill>
                  <a:srgbClr val="055ABE"/>
                </a:solidFill>
              </a:rPr>
              <a:t>Ethernet (LAN);</a:t>
            </a:r>
          </a:p>
          <a:p>
            <a:pPr lvl="1"/>
            <a:r>
              <a:rPr lang="pt-BR" dirty="0"/>
              <a:t>O Hardware das máquinas </a:t>
            </a:r>
            <a:r>
              <a:rPr lang="pt-BR" dirty="0">
                <a:solidFill>
                  <a:srgbClr val="055ABE"/>
                </a:solidFill>
              </a:rPr>
              <a:t>não precisa ser igual</a:t>
            </a:r>
            <a:r>
              <a:rPr lang="pt-BR" dirty="0"/>
              <a:t>, mas deve obrigatoriamente utilizar do </a:t>
            </a:r>
            <a:r>
              <a:rPr lang="pt-BR" dirty="0">
                <a:solidFill>
                  <a:srgbClr val="055ABE"/>
                </a:solidFill>
              </a:rPr>
              <a:t>mesmo Sistema Operacional</a:t>
            </a:r>
            <a:r>
              <a:rPr lang="pt-BR" dirty="0"/>
              <a:t>; </a:t>
            </a:r>
            <a:r>
              <a:rPr lang="pt-BR" dirty="0">
                <a:solidFill>
                  <a:srgbClr val="055ABE"/>
                </a:solidFill>
              </a:rPr>
              <a:t>Homogeneidade.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FCBA5-E8AF-DE49-BB85-6CF794B6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E7500F-F570-C34D-B6DA-283EF3E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96" y="4443690"/>
            <a:ext cx="6119607" cy="24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981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1264" y="2442411"/>
            <a:ext cx="11258350" cy="40426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Computação em Cluster</a:t>
            </a:r>
          </a:p>
          <a:p>
            <a:pPr lvl="1"/>
            <a:r>
              <a:rPr lang="pt-BR" dirty="0"/>
              <a:t>Existem diversos tipos de clusters criados para diversas aplicações específicas. Os mais populares são: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Cluster para Balanceamento de Carga;</a:t>
            </a:r>
          </a:p>
          <a:p>
            <a:pPr lvl="3"/>
            <a:r>
              <a:rPr lang="pt-BR" dirty="0"/>
              <a:t>As tarefas a serem processadas são distribuídas o </a:t>
            </a:r>
            <a:r>
              <a:rPr lang="pt-BR" dirty="0">
                <a:solidFill>
                  <a:srgbClr val="055ABE"/>
                </a:solidFill>
              </a:rPr>
              <a:t>mais uniformemente possível </a:t>
            </a:r>
            <a:r>
              <a:rPr lang="pt-BR" dirty="0"/>
              <a:t>entre os nós;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Cluster de Alto Desempenho;</a:t>
            </a:r>
          </a:p>
          <a:p>
            <a:pPr lvl="3"/>
            <a:r>
              <a:rPr lang="pt-BR" dirty="0"/>
              <a:t>Voltados a aplicações bastante exigentes no que diz respeito ao </a:t>
            </a:r>
            <a:r>
              <a:rPr lang="pt-BR" dirty="0">
                <a:solidFill>
                  <a:srgbClr val="055ABE"/>
                </a:solidFill>
              </a:rPr>
              <a:t>processamento de tarefas</a:t>
            </a:r>
            <a:r>
              <a:rPr lang="pt-BR" dirty="0"/>
              <a:t>;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Cluster de Alta Disponibilidade;</a:t>
            </a:r>
          </a:p>
          <a:p>
            <a:pPr lvl="3"/>
            <a:r>
              <a:rPr lang="pt-BR" dirty="0"/>
              <a:t>Voltados a aplicações que exigem alta disponibilidade, ou seja, </a:t>
            </a:r>
            <a:r>
              <a:rPr lang="pt-BR" dirty="0">
                <a:solidFill>
                  <a:srgbClr val="055ABE"/>
                </a:solidFill>
              </a:rPr>
              <a:t>não é aceitável que o sistema pare de funcionar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Vale salientar que os tipos de clusters podem ser combinados entre si!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O Nó mestre faz o gerenciamento dos demais nós.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735E76-BCE7-824D-88C5-53B722AB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5100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Cluster</a:t>
            </a:r>
          </a:p>
          <a:p>
            <a:r>
              <a:rPr lang="pt-BR" dirty="0"/>
              <a:t>Exemplo: Cluster de </a:t>
            </a:r>
            <a:r>
              <a:rPr lang="pt-BR" dirty="0" err="1"/>
              <a:t>Beowulf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 dos nós deve atuar como </a:t>
            </a:r>
            <a:r>
              <a:rPr lang="pt-BR" dirty="0">
                <a:solidFill>
                  <a:srgbClr val="055ABE"/>
                </a:solidFill>
              </a:rPr>
              <a:t>mestre</a:t>
            </a:r>
            <a:r>
              <a:rPr lang="pt-BR" dirty="0"/>
              <a:t> (Master ou </a:t>
            </a:r>
            <a:r>
              <a:rPr lang="pt-BR" i="1" dirty="0"/>
              <a:t>Front-</a:t>
            </a:r>
            <a:r>
              <a:rPr lang="pt-BR" i="1" dirty="0" err="1"/>
              <a:t>End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Os nós (</a:t>
            </a:r>
            <a:r>
              <a:rPr lang="pt-BR" i="1" dirty="0"/>
              <a:t>Back-</a:t>
            </a:r>
            <a:r>
              <a:rPr lang="pt-BR" i="1" dirty="0" err="1"/>
              <a:t>End</a:t>
            </a:r>
            <a:r>
              <a:rPr lang="pt-BR" dirty="0"/>
              <a:t>), podem ser formados por máquinas simples;</a:t>
            </a:r>
          </a:p>
          <a:p>
            <a:pPr lvl="1"/>
            <a:r>
              <a:rPr lang="pt-BR" dirty="0"/>
              <a:t>Comunicação feita, por exemplo, por redes do tipo Ethernet;</a:t>
            </a:r>
          </a:p>
          <a:p>
            <a:pPr lvl="1"/>
            <a:r>
              <a:rPr lang="pt-BR" dirty="0"/>
              <a:t>Os nós devem se dedicar </a:t>
            </a:r>
            <a:r>
              <a:rPr lang="pt-BR" dirty="0">
                <a:solidFill>
                  <a:srgbClr val="055ABE"/>
                </a:solidFill>
              </a:rPr>
              <a:t>exclusivamente ao cluster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Utiliza as bibliotecas de comunicação como MPI (</a:t>
            </a:r>
            <a:r>
              <a:rPr lang="pt-BR" i="1" dirty="0" err="1"/>
              <a:t>Message</a:t>
            </a:r>
            <a:r>
              <a:rPr lang="pt-BR" i="1" dirty="0"/>
              <a:t> </a:t>
            </a:r>
            <a:r>
              <a:rPr lang="pt-BR" i="1" dirty="0" err="1"/>
              <a:t>Passing</a:t>
            </a:r>
            <a:r>
              <a:rPr lang="pt-BR" i="1" dirty="0"/>
              <a:t> Interface</a:t>
            </a:r>
            <a:r>
              <a:rPr lang="pt-BR" dirty="0"/>
              <a:t>) ou PVM (</a:t>
            </a:r>
            <a:r>
              <a:rPr lang="pt-BR" i="1" dirty="0" err="1"/>
              <a:t>Parallel</a:t>
            </a:r>
            <a:r>
              <a:rPr lang="pt-BR" i="1" dirty="0"/>
              <a:t> Virtual </a:t>
            </a:r>
            <a:r>
              <a:rPr lang="pt-BR" i="1" dirty="0" err="1"/>
              <a:t>Machine</a:t>
            </a:r>
            <a:r>
              <a:rPr lang="pt-BR" dirty="0"/>
              <a:t>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A17885-6B29-2A42-A573-E6545C31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4904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Tipos de Sistemas de Computação </a:t>
            </a:r>
            <a:br>
              <a:rPr lang="pt-BR"/>
            </a:br>
            <a:r>
              <a:rPr lang="pt-BR"/>
              <a:t>Distribuídos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2541392"/>
            <a:ext cx="3288738" cy="1909227"/>
          </a:xfrm>
        </p:spPr>
        <p:txBody>
          <a:bodyPr/>
          <a:lstStyle/>
          <a:p>
            <a:r>
              <a:rPr lang="pt-BR" dirty="0"/>
              <a:t>Computação em Cluster</a:t>
            </a:r>
          </a:p>
          <a:p>
            <a:r>
              <a:rPr lang="pt-BR" dirty="0"/>
              <a:t>Exemplo: Cluster de </a:t>
            </a:r>
            <a:r>
              <a:rPr lang="pt-BR" dirty="0" err="1"/>
              <a:t>Beowulf</a:t>
            </a:r>
            <a:r>
              <a:rPr lang="pt-BR" dirty="0"/>
              <a:t>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88EBBD-EE9E-1E4C-8F96-7B1203D3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44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AFA6DC-0E76-BE4D-933B-224C16CE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79" y="1876050"/>
            <a:ext cx="7015378" cy="49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97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Grade (Grid)</a:t>
            </a:r>
          </a:p>
          <a:p>
            <a:pPr lvl="1"/>
            <a:r>
              <a:rPr lang="pt-BR" dirty="0"/>
              <a:t>Funciona como um "</a:t>
            </a:r>
            <a:r>
              <a:rPr lang="pt-BR" dirty="0">
                <a:solidFill>
                  <a:srgbClr val="055ABE"/>
                </a:solidFill>
              </a:rPr>
              <a:t>Supercomputador Virtual</a:t>
            </a:r>
            <a:r>
              <a:rPr lang="pt-BR" dirty="0"/>
              <a:t>". Combina o poder de </a:t>
            </a:r>
            <a:r>
              <a:rPr lang="pt-BR" dirty="0">
                <a:solidFill>
                  <a:srgbClr val="055ABE"/>
                </a:solidFill>
              </a:rPr>
              <a:t>processamento</a:t>
            </a:r>
            <a:r>
              <a:rPr lang="pt-BR" dirty="0"/>
              <a:t> e algumas vezes de </a:t>
            </a:r>
            <a:r>
              <a:rPr lang="pt-BR" dirty="0">
                <a:solidFill>
                  <a:srgbClr val="055ABE"/>
                </a:solidFill>
              </a:rPr>
              <a:t>armazenamento</a:t>
            </a:r>
            <a:r>
              <a:rPr lang="pt-BR" dirty="0"/>
              <a:t> de milhares de dispositivos computacionais em </a:t>
            </a:r>
            <a:r>
              <a:rPr lang="pt-BR" dirty="0">
                <a:solidFill>
                  <a:srgbClr val="055ABE"/>
                </a:solidFill>
              </a:rPr>
              <a:t>localizações geográficas distintas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Na computação em grade, a </a:t>
            </a:r>
            <a:r>
              <a:rPr lang="pt-BR" dirty="0">
                <a:solidFill>
                  <a:srgbClr val="055ABE"/>
                </a:solidFill>
              </a:rPr>
              <a:t>heterogeneidade é mais aparente</a:t>
            </a:r>
            <a:r>
              <a:rPr lang="pt-BR" dirty="0"/>
              <a:t>, já que nenhuma premissa é adotada em relação ao hardware, sistemas operacionais, rede, domínio, segurança etc...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Estrutura amplamente distribuída, heterogênea e compartilhada;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CB6442-EEFC-5443-A81D-8C69EC13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9137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Grade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109047-CA3A-D748-AD0E-8E262662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2AC747-D92D-0340-AF65-51C3D5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11" y="2977215"/>
            <a:ext cx="4780177" cy="30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022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Grade</a:t>
            </a:r>
          </a:p>
          <a:p>
            <a:pPr lvl="1"/>
            <a:r>
              <a:rPr lang="pt-BR" dirty="0"/>
              <a:t>Dois tipos de Grids bastante populares são: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Grids Computacionais:</a:t>
            </a:r>
          </a:p>
          <a:p>
            <a:pPr lvl="2"/>
            <a:r>
              <a:rPr lang="pt-BR" dirty="0"/>
              <a:t>Os ciclos de processamento das máquinas são compartilhados;</a:t>
            </a:r>
          </a:p>
          <a:p>
            <a:pPr lvl="2"/>
            <a:r>
              <a:rPr lang="pt-BR" dirty="0"/>
              <a:t>Tarefas são quebradas em partes menores para serem processadas mais rapidamente;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Grids de Dados:</a:t>
            </a:r>
          </a:p>
          <a:p>
            <a:pPr lvl="2"/>
            <a:r>
              <a:rPr lang="pt-BR" dirty="0"/>
              <a:t>O espaço de armazenamento disponível em cada máquina é compartilhado pelo Grid;</a:t>
            </a:r>
          </a:p>
          <a:p>
            <a:pPr lvl="2"/>
            <a:r>
              <a:rPr lang="pt-BR" dirty="0"/>
              <a:t>Arquivos podem estar quebrados em partes menores e estas partes distribuídas geograficamente em diferentes máquinas;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ECB387-24FB-4F42-BB7A-3CBB5682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30838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Grade</a:t>
            </a:r>
          </a:p>
          <a:p>
            <a:pPr lvl="1"/>
            <a:r>
              <a:rPr lang="pt-BR" dirty="0"/>
              <a:t>Exemplo: World Community Grid</a:t>
            </a:r>
          </a:p>
          <a:p>
            <a:pPr lvl="2"/>
            <a:r>
              <a:rPr lang="pt-BR" dirty="0"/>
              <a:t>Usa uma massiva grade (grid) de PCs como base para solucionar complexos problemas computacionais;</a:t>
            </a:r>
          </a:p>
          <a:p>
            <a:pPr lvl="2"/>
            <a:r>
              <a:rPr lang="pt-BR" dirty="0"/>
              <a:t>Este modelo, chamado de </a:t>
            </a:r>
            <a:r>
              <a:rPr lang="pt-BR" dirty="0">
                <a:solidFill>
                  <a:srgbClr val="055ABE"/>
                </a:solidFill>
              </a:rPr>
              <a:t>computação voluntária</a:t>
            </a:r>
            <a:r>
              <a:rPr lang="pt-BR" dirty="0"/>
              <a:t>, é baseado na ideia de voluntariado, onde um usuário toma a decisão de </a:t>
            </a:r>
            <a:r>
              <a:rPr lang="pt-BR" dirty="0">
                <a:solidFill>
                  <a:srgbClr val="055ABE"/>
                </a:solidFill>
              </a:rPr>
              <a:t>ceder ciclos ociosos de seu PC </a:t>
            </a:r>
            <a:r>
              <a:rPr lang="pt-BR" dirty="0"/>
              <a:t>para contribuir com pesquisas científicas ao redor do mundo em prol da humanidade;</a:t>
            </a:r>
          </a:p>
          <a:p>
            <a:pPr lvl="2"/>
            <a:r>
              <a:rPr lang="pt-BR" dirty="0"/>
              <a:t>Utiliza de uma </a:t>
            </a:r>
            <a:r>
              <a:rPr lang="pt-BR" dirty="0">
                <a:solidFill>
                  <a:srgbClr val="055ABE"/>
                </a:solidFill>
              </a:rPr>
              <a:t>arquitetura chamada BOINC</a:t>
            </a:r>
            <a:r>
              <a:rPr lang="pt-BR" dirty="0"/>
              <a:t>, responsável por controlar o fluxo de entrega das tarefas aos usuários;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336CCE-06E8-5944-92AC-1CC7C967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01451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Computação em Grade</a:t>
            </a:r>
          </a:p>
          <a:p>
            <a:pPr lvl="1"/>
            <a:r>
              <a:rPr lang="pt-BR" dirty="0"/>
              <a:t>Exemplo: World </a:t>
            </a:r>
            <a:r>
              <a:rPr lang="pt-BR" dirty="0" err="1"/>
              <a:t>Community</a:t>
            </a:r>
            <a:r>
              <a:rPr lang="pt-BR" dirty="0"/>
              <a:t> Grid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7DDC72-3F8D-1F4A-89AF-95EBCEF7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2ED350-4414-DB41-A896-696B56CF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99" y="3717153"/>
            <a:ext cx="5241814" cy="23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32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t-BR" sz="3700" dirty="0"/>
              <a:t>O que vamos aprender?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0719" y="2330505"/>
            <a:ext cx="4803113" cy="3979585"/>
          </a:xfrm>
        </p:spPr>
        <p:txBody>
          <a:bodyPr anchor="ctr">
            <a:normAutofit/>
          </a:bodyPr>
          <a:lstStyle/>
          <a:p>
            <a:r>
              <a:rPr lang="pt-BR" sz="2400" dirty="0"/>
              <a:t>Criação de um Sistema Distribuído e seus componentes.</a:t>
            </a:r>
          </a:p>
          <a:p>
            <a:r>
              <a:rPr lang="pt-BR" sz="2400" dirty="0" err="1"/>
              <a:t>NodeJS</a:t>
            </a:r>
            <a:r>
              <a:rPr lang="pt-BR" sz="2400" dirty="0"/>
              <a:t> 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24D611BB-D54C-5040-855E-F36BE2375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2" r="5" b="5"/>
          <a:stretch/>
        </p:blipFill>
        <p:spPr>
          <a:xfrm>
            <a:off x="5977789" y="1549830"/>
            <a:ext cx="4651228" cy="450881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3FB15-E71E-5E40-B2D3-EC55ECE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5404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SID: Sistemas de Informação Distribuídos</a:t>
            </a:r>
          </a:p>
          <a:p>
            <a:pPr lvl="1"/>
            <a:r>
              <a:rPr lang="pt-BR" dirty="0"/>
              <a:t>Estão relacionados ao sistema de </a:t>
            </a:r>
            <a:r>
              <a:rPr lang="pt-BR" dirty="0">
                <a:solidFill>
                  <a:srgbClr val="055ABE"/>
                </a:solidFill>
              </a:rPr>
              <a:t>processamento de transações e integrações de vários sistemas de cooperação;</a:t>
            </a:r>
          </a:p>
          <a:p>
            <a:pPr lvl="1"/>
            <a:r>
              <a:rPr lang="pt-BR" dirty="0"/>
              <a:t>Utilizados também para integração de sistemas antigos (legados);</a:t>
            </a:r>
          </a:p>
          <a:p>
            <a:pPr lvl="1"/>
            <a:r>
              <a:rPr lang="pt-BR" dirty="0"/>
              <a:t>São subdivididos em dois subgrupos: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Sistema de Processamento de Transações;</a:t>
            </a:r>
          </a:p>
          <a:p>
            <a:pPr lvl="2"/>
            <a:r>
              <a:rPr lang="pt-BR" dirty="0">
                <a:solidFill>
                  <a:srgbClr val="055ABE"/>
                </a:solidFill>
              </a:rPr>
              <a:t>Integração de Aplicações Empresariais;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9D266-DDBD-4B49-85E2-5022050D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8B5AA8-A983-6A4D-BF6F-646ABD60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0" y="5269832"/>
            <a:ext cx="51689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257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875" y="108866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9875" y="1829293"/>
            <a:ext cx="10901413" cy="3520390"/>
          </a:xfrm>
        </p:spPr>
        <p:txBody>
          <a:bodyPr/>
          <a:lstStyle/>
          <a:p>
            <a:r>
              <a:rPr lang="pt-BR" dirty="0"/>
              <a:t>Sistema de Processamento de Transações</a:t>
            </a:r>
          </a:p>
          <a:p>
            <a:pPr lvl="1"/>
            <a:r>
              <a:rPr lang="pt-BR" dirty="0"/>
              <a:t>Realiza operações sobre objetos ou sistemas que satisfazem as propriedades </a:t>
            </a:r>
            <a:r>
              <a:rPr lang="pt-BR" dirty="0">
                <a:solidFill>
                  <a:srgbClr val="055ABE"/>
                </a:solidFill>
              </a:rPr>
              <a:t>ACID (</a:t>
            </a:r>
            <a:r>
              <a:rPr lang="pt-BR" dirty="0" err="1">
                <a:solidFill>
                  <a:srgbClr val="055ABE"/>
                </a:solidFill>
              </a:rPr>
              <a:t>Atomicity</a:t>
            </a:r>
            <a:r>
              <a:rPr lang="pt-BR" dirty="0">
                <a:solidFill>
                  <a:srgbClr val="055ABE"/>
                </a:solidFill>
              </a:rPr>
              <a:t>, </a:t>
            </a:r>
            <a:r>
              <a:rPr lang="pt-BR" dirty="0" err="1">
                <a:solidFill>
                  <a:srgbClr val="055ABE"/>
                </a:solidFill>
              </a:rPr>
              <a:t>Consistency</a:t>
            </a:r>
            <a:r>
              <a:rPr lang="pt-BR" dirty="0">
                <a:solidFill>
                  <a:srgbClr val="055ABE"/>
                </a:solidFill>
              </a:rPr>
              <a:t>, </a:t>
            </a:r>
            <a:r>
              <a:rPr lang="pt-BR" dirty="0" err="1">
                <a:solidFill>
                  <a:srgbClr val="055ABE"/>
                </a:solidFill>
              </a:rPr>
              <a:t>Isolation</a:t>
            </a:r>
            <a:r>
              <a:rPr lang="pt-BR" dirty="0">
                <a:solidFill>
                  <a:srgbClr val="055ABE"/>
                </a:solidFill>
              </a:rPr>
              <a:t>, </a:t>
            </a:r>
            <a:r>
              <a:rPr lang="pt-BR" dirty="0" err="1">
                <a:solidFill>
                  <a:srgbClr val="055ABE"/>
                </a:solidFill>
              </a:rPr>
              <a:t>Durability</a:t>
            </a:r>
            <a:r>
              <a:rPr lang="pt-BR" dirty="0">
                <a:solidFill>
                  <a:srgbClr val="055ABE"/>
                </a:solidFill>
              </a:rPr>
              <a:t>);</a:t>
            </a:r>
          </a:p>
          <a:p>
            <a:pPr lvl="1"/>
            <a:r>
              <a:rPr lang="pt-BR" dirty="0"/>
              <a:t>Geralmente trabalha com transações aninhadas;</a:t>
            </a:r>
          </a:p>
          <a:p>
            <a:pPr lvl="1"/>
            <a:r>
              <a:rPr lang="pt-BR" dirty="0"/>
              <a:t>Utiliza de monitores TP (</a:t>
            </a:r>
            <a:r>
              <a:rPr lang="pt-BR" dirty="0" err="1"/>
              <a:t>Transaction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) para gerenciamento de transações aninhadas;</a:t>
            </a:r>
          </a:p>
          <a:p>
            <a:pPr lvl="1"/>
            <a:r>
              <a:rPr lang="pt-BR" dirty="0"/>
              <a:t>Um monitor TP funciona como um programa que monitora transações do modo que elas passam de um estágio para outro.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13" y="4816247"/>
            <a:ext cx="4428565" cy="203565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927F16-FFA5-AF41-94B1-5E4F1DA3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16365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0718" y="1062185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85" y="4419674"/>
            <a:ext cx="4546429" cy="216049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0718" y="1861661"/>
            <a:ext cx="10901413" cy="3520390"/>
          </a:xfrm>
        </p:spPr>
        <p:txBody>
          <a:bodyPr/>
          <a:lstStyle/>
          <a:p>
            <a:r>
              <a:rPr lang="pt-BR" dirty="0"/>
              <a:t>Integração de Aplicações Empresariais (EAI)</a:t>
            </a:r>
          </a:p>
          <a:p>
            <a:pPr lvl="1"/>
            <a:r>
              <a:rPr lang="pt-BR" dirty="0"/>
              <a:t>Utilizam de </a:t>
            </a:r>
            <a:r>
              <a:rPr lang="pt-BR" dirty="0" err="1">
                <a:solidFill>
                  <a:srgbClr val="055ABE"/>
                </a:solidFill>
              </a:rPr>
              <a:t>RPC's</a:t>
            </a:r>
            <a:r>
              <a:rPr lang="pt-BR" dirty="0">
                <a:solidFill>
                  <a:srgbClr val="055ABE"/>
                </a:solidFill>
              </a:rPr>
              <a:t> (Remote Procedure </a:t>
            </a:r>
            <a:r>
              <a:rPr lang="pt-BR" dirty="0" err="1">
                <a:solidFill>
                  <a:srgbClr val="055ABE"/>
                </a:solidFill>
              </a:rPr>
              <a:t>Calls</a:t>
            </a:r>
            <a:r>
              <a:rPr lang="pt-BR" dirty="0">
                <a:solidFill>
                  <a:srgbClr val="055ABE"/>
                </a:solidFill>
              </a:rPr>
              <a:t>) e </a:t>
            </a:r>
            <a:r>
              <a:rPr lang="pt-BR" dirty="0" err="1">
                <a:solidFill>
                  <a:srgbClr val="055ABE"/>
                </a:solidFill>
              </a:rPr>
              <a:t>RMI's</a:t>
            </a:r>
            <a:r>
              <a:rPr lang="pt-BR" dirty="0">
                <a:solidFill>
                  <a:srgbClr val="055ABE"/>
                </a:solidFill>
              </a:rPr>
              <a:t> (Remote </a:t>
            </a:r>
            <a:r>
              <a:rPr lang="pt-BR" dirty="0" err="1">
                <a:solidFill>
                  <a:srgbClr val="055ABE"/>
                </a:solidFill>
              </a:rPr>
              <a:t>Method</a:t>
            </a:r>
            <a:r>
              <a:rPr lang="pt-BR" dirty="0">
                <a:solidFill>
                  <a:srgbClr val="055ABE"/>
                </a:solidFill>
              </a:rPr>
              <a:t> </a:t>
            </a:r>
            <a:r>
              <a:rPr lang="pt-BR" dirty="0" err="1">
                <a:solidFill>
                  <a:srgbClr val="055ABE"/>
                </a:solidFill>
              </a:rPr>
              <a:t>Invocations</a:t>
            </a:r>
            <a:r>
              <a:rPr lang="pt-BR" dirty="0">
                <a:solidFill>
                  <a:srgbClr val="055ABE"/>
                </a:solidFill>
              </a:rPr>
              <a:t>) </a:t>
            </a:r>
            <a:r>
              <a:rPr lang="pt-BR" dirty="0"/>
              <a:t>para prover comunicação entre diversas aplicações diferentes, através da chamada de métodos  e objetos remotos em uma rede;</a:t>
            </a:r>
          </a:p>
          <a:p>
            <a:pPr lvl="1"/>
            <a:r>
              <a:rPr lang="pt-BR" dirty="0"/>
              <a:t>Também trabalham com </a:t>
            </a:r>
            <a:r>
              <a:rPr lang="pt-BR" dirty="0">
                <a:solidFill>
                  <a:srgbClr val="055ABE"/>
                </a:solidFill>
              </a:rPr>
              <a:t>Middlewares Orientados a Mensagens (MOM)</a:t>
            </a:r>
            <a:r>
              <a:rPr lang="pt-BR" dirty="0"/>
              <a:t> para prover uma </a:t>
            </a:r>
            <a:r>
              <a:rPr lang="pt-BR" dirty="0">
                <a:solidFill>
                  <a:srgbClr val="055ABE"/>
                </a:solidFill>
              </a:rPr>
              <a:t>comunicação assíncrona </a:t>
            </a:r>
            <a:r>
              <a:rPr lang="pt-BR" dirty="0"/>
              <a:t>(MOM são Middlewares que se encarregam de trocar mensagens entre aplicações de forma assíncrona);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BBB63F-A63F-CA4E-A060-4018AC95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85402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62" y="1035781"/>
            <a:ext cx="10100564" cy="714654"/>
          </a:xfrm>
        </p:spPr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762" y="1897570"/>
            <a:ext cx="11474505" cy="3435081"/>
          </a:xfrm>
        </p:spPr>
        <p:txBody>
          <a:bodyPr/>
          <a:lstStyle/>
          <a:p>
            <a:r>
              <a:rPr lang="pt-BR" i="1" dirty="0"/>
              <a:t>Sistemas Distribuídos </a:t>
            </a:r>
            <a:r>
              <a:rPr lang="pt-BR" i="1" dirty="0" err="1"/>
              <a:t>Pervasivos</a:t>
            </a:r>
            <a:endParaRPr lang="pt-BR" i="1" dirty="0"/>
          </a:p>
          <a:p>
            <a:pPr lvl="1"/>
            <a:r>
              <a:rPr lang="pt-BR" dirty="0"/>
              <a:t>Fornecem condições operacionais de funcionamento para </a:t>
            </a:r>
            <a:r>
              <a:rPr lang="pt-BR" dirty="0">
                <a:solidFill>
                  <a:srgbClr val="055ABE"/>
                </a:solidFill>
              </a:rPr>
              <a:t>dispositivos móveis;</a:t>
            </a:r>
          </a:p>
          <a:p>
            <a:pPr lvl="2"/>
            <a:r>
              <a:rPr lang="pt-BR" dirty="0"/>
              <a:t>Os mais comuns são os sistemas domésticos (</a:t>
            </a:r>
            <a:r>
              <a:rPr lang="pt-BR" dirty="0" err="1">
                <a:solidFill>
                  <a:srgbClr val="055ABE"/>
                </a:solidFill>
              </a:rPr>
              <a:t>TV's</a:t>
            </a:r>
            <a:r>
              <a:rPr lang="pt-BR" dirty="0">
                <a:solidFill>
                  <a:srgbClr val="055ABE"/>
                </a:solidFill>
              </a:rPr>
              <a:t>, eletrônicos, </a:t>
            </a:r>
            <a:r>
              <a:rPr lang="pt-BR" dirty="0" err="1">
                <a:solidFill>
                  <a:srgbClr val="055ABE"/>
                </a:solidFill>
              </a:rPr>
              <a:t>smart</a:t>
            </a:r>
            <a:r>
              <a:rPr lang="pt-BR" dirty="0">
                <a:solidFill>
                  <a:srgbClr val="055ABE"/>
                </a:solidFill>
              </a:rPr>
              <a:t> </a:t>
            </a:r>
            <a:r>
              <a:rPr lang="pt-BR" dirty="0" err="1">
                <a:solidFill>
                  <a:srgbClr val="055ABE"/>
                </a:solidFill>
              </a:rPr>
              <a:t>phones</a:t>
            </a:r>
            <a:r>
              <a:rPr lang="pt-BR" dirty="0"/>
              <a:t>), mas também envolve sistemas para controle de saúde (formação de redes </a:t>
            </a:r>
            <a:r>
              <a:rPr lang="pt-BR" dirty="0" err="1"/>
              <a:t>Body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Networks – </a:t>
            </a:r>
            <a:r>
              <a:rPr lang="pt-BR" dirty="0" err="1"/>
              <a:t>BAN’s</a:t>
            </a:r>
            <a:r>
              <a:rPr lang="pt-BR" dirty="0"/>
              <a:t>), Redes de sensores etc..)</a:t>
            </a:r>
          </a:p>
          <a:p>
            <a:pPr lvl="2"/>
            <a:r>
              <a:rPr lang="pt-BR" dirty="0"/>
              <a:t>Custo elevado para projeção, desenvolvimento e manutenção devido às limitações;</a:t>
            </a:r>
          </a:p>
          <a:p>
            <a:pPr lvl="2"/>
            <a:r>
              <a:rPr lang="pt-BR" dirty="0"/>
              <a:t>Grande </a:t>
            </a:r>
            <a:r>
              <a:rPr lang="pt-BR" dirty="0">
                <a:solidFill>
                  <a:srgbClr val="055ABE"/>
                </a:solidFill>
              </a:rPr>
              <a:t>instabilidade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99F32A-3E81-3A44-95A7-E51C122F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9DE9B3-63DE-7D42-B6E1-E3BCBB2F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4" y="4202112"/>
            <a:ext cx="3098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297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762" y="1035781"/>
            <a:ext cx="10100564" cy="714654"/>
          </a:xfrm>
        </p:spPr>
        <p:txBody>
          <a:bodyPr>
            <a:normAutofit fontScale="90000"/>
          </a:bodyPr>
          <a:lstStyle/>
          <a:p>
            <a:r>
              <a:rPr lang="pt-BR" dirty="0"/>
              <a:t>Tipos de Sistemas de Computação </a:t>
            </a:r>
            <a:br>
              <a:rPr lang="pt-BR" dirty="0"/>
            </a:br>
            <a:r>
              <a:rPr lang="pt-BR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762" y="1897570"/>
            <a:ext cx="11474505" cy="3435081"/>
          </a:xfrm>
        </p:spPr>
        <p:txBody>
          <a:bodyPr/>
          <a:lstStyle/>
          <a:p>
            <a:r>
              <a:rPr lang="pt-BR" i="1" dirty="0"/>
              <a:t>Sistemas Distribuídos </a:t>
            </a:r>
            <a:r>
              <a:rPr lang="pt-BR" i="1" dirty="0" err="1"/>
              <a:t>Pervasivos</a:t>
            </a:r>
            <a:endParaRPr lang="pt-BR" i="1" dirty="0"/>
          </a:p>
          <a:p>
            <a:pPr lvl="1"/>
            <a:r>
              <a:rPr lang="pt-BR" dirty="0" err="1"/>
              <a:t>eHealth</a:t>
            </a:r>
            <a:r>
              <a:rPr lang="pt-BR" dirty="0"/>
              <a:t> e </a:t>
            </a:r>
            <a:r>
              <a:rPr lang="pt-BR" dirty="0" err="1"/>
              <a:t>mHealth</a:t>
            </a:r>
            <a:r>
              <a:rPr lang="pt-BR" dirty="0"/>
              <a:t>:</a:t>
            </a:r>
          </a:p>
          <a:p>
            <a:pPr lvl="1"/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99F32A-3E81-3A44-95A7-E51C122F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2FB86-9E39-B34C-B349-E1E44DF6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90" y="2765611"/>
            <a:ext cx="7296453" cy="3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228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pt-BR" sz="3700" dirty="0"/>
              <a:t>Tipos de Sistemas de Computação </a:t>
            </a:r>
            <a:br>
              <a:rPr lang="pt-BR" sz="3700" dirty="0"/>
            </a:br>
            <a:r>
              <a:rPr lang="pt-BR" sz="3700" dirty="0"/>
              <a:t>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86619" y="547815"/>
            <a:ext cx="5339634" cy="2366084"/>
          </a:xfrm>
        </p:spPr>
        <p:txBody>
          <a:bodyPr anchor="ctr">
            <a:normAutofit lnSpcReduction="10000"/>
          </a:bodyPr>
          <a:lstStyle/>
          <a:p>
            <a:r>
              <a:rPr lang="pt-BR" sz="3200" i="1" dirty="0">
                <a:solidFill>
                  <a:srgbClr val="055ABE"/>
                </a:solidFill>
              </a:rPr>
              <a:t>Computação em Nuvem (</a:t>
            </a:r>
            <a:r>
              <a:rPr lang="pt-BR" sz="3200" i="1" dirty="0" err="1">
                <a:solidFill>
                  <a:srgbClr val="055ABE"/>
                </a:solidFill>
              </a:rPr>
              <a:t>Cloud</a:t>
            </a:r>
            <a:r>
              <a:rPr lang="pt-BR" sz="3200" i="1" dirty="0">
                <a:solidFill>
                  <a:srgbClr val="055ABE"/>
                </a:solidFill>
              </a:rPr>
              <a:t> </a:t>
            </a:r>
            <a:r>
              <a:rPr lang="pt-BR" sz="3200" i="1" dirty="0" err="1">
                <a:solidFill>
                  <a:srgbClr val="055ABE"/>
                </a:solidFill>
              </a:rPr>
              <a:t>Computing</a:t>
            </a:r>
            <a:r>
              <a:rPr lang="pt-BR" sz="3200" i="1" dirty="0">
                <a:solidFill>
                  <a:srgbClr val="055ABE"/>
                </a:solidFill>
              </a:rPr>
              <a:t>)</a:t>
            </a:r>
            <a:endParaRPr lang="pt-BR" sz="2400" i="1" dirty="0">
              <a:solidFill>
                <a:srgbClr val="055ABE"/>
              </a:solidFill>
            </a:endParaRPr>
          </a:p>
          <a:p>
            <a:pPr lvl="1"/>
            <a:r>
              <a:rPr lang="pt-BR" sz="1700" dirty="0"/>
              <a:t>O objetivo da Computação em Nuvem é permitir ao usuário se beneficiar de </a:t>
            </a:r>
            <a:r>
              <a:rPr lang="pt-BR" sz="1700" dirty="0">
                <a:solidFill>
                  <a:srgbClr val="055ABE"/>
                </a:solidFill>
              </a:rPr>
              <a:t>todas as tecnologias anteriores.</a:t>
            </a:r>
          </a:p>
          <a:p>
            <a:pPr lvl="1"/>
            <a:r>
              <a:rPr lang="pt-BR" sz="1700" dirty="0"/>
              <a:t>Quase todos os serviços hoje são obtidos a partir da nuvem (SaaS, </a:t>
            </a:r>
            <a:r>
              <a:rPr lang="pt-BR" sz="1700" dirty="0" err="1"/>
              <a:t>PaaS</a:t>
            </a:r>
            <a:r>
              <a:rPr lang="pt-BR" sz="1700" dirty="0"/>
              <a:t> e </a:t>
            </a:r>
            <a:r>
              <a:rPr lang="pt-BR" sz="1700" dirty="0" err="1"/>
              <a:t>IaaS</a:t>
            </a:r>
            <a:r>
              <a:rPr lang="pt-BR" sz="1700" dirty="0"/>
              <a:t>).</a:t>
            </a:r>
          </a:p>
          <a:p>
            <a:pPr lvl="1"/>
            <a:r>
              <a:rPr lang="pt-BR" sz="1700" dirty="0"/>
              <a:t>Acesso completo através da internet.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A035EC-CAA1-6049-89A6-2930F35D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17" y="2782874"/>
            <a:ext cx="3711146" cy="37111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D69A69-BF38-8049-BA9E-057ACD7C5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8" y="2998123"/>
            <a:ext cx="5167185" cy="344909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9D266-DDBD-4B49-85E2-5022050D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mtClean="0"/>
              <a:pPr>
                <a:spcAft>
                  <a:spcPts val="600"/>
                </a:spcAft>
              </a:pPr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13968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136" y="1078029"/>
            <a:ext cx="9772310" cy="805479"/>
          </a:xfrm>
        </p:spPr>
        <p:txBody>
          <a:bodyPr>
            <a:normAutofit fontScale="90000"/>
          </a:bodyPr>
          <a:lstStyle/>
          <a:p>
            <a:r>
              <a:rPr lang="pt-BR" dirty="0"/>
              <a:t>1.3 - 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6135" y="1973178"/>
            <a:ext cx="10655165" cy="4658627"/>
          </a:xfrm>
        </p:spPr>
        <p:txBody>
          <a:bodyPr>
            <a:normAutofit/>
          </a:bodyPr>
          <a:lstStyle/>
          <a:p>
            <a:r>
              <a:rPr lang="pt-BR" dirty="0"/>
              <a:t>Como podemos ver, os sistemas distribuídos possuem complexas peças de softwares, onde seus </a:t>
            </a:r>
            <a:r>
              <a:rPr lang="pt-BR" dirty="0">
                <a:solidFill>
                  <a:srgbClr val="055ABE"/>
                </a:solidFill>
              </a:rPr>
              <a:t>COMPONENTES</a:t>
            </a:r>
            <a:r>
              <a:rPr lang="pt-BR" dirty="0"/>
              <a:t> estão espalhados por diversas máquinas e geralmente </a:t>
            </a:r>
            <a:r>
              <a:rPr lang="pt-BR" dirty="0">
                <a:solidFill>
                  <a:srgbClr val="055ABE"/>
                </a:solidFill>
              </a:rPr>
              <a:t>interagem</a:t>
            </a:r>
            <a:r>
              <a:rPr lang="pt-BR" dirty="0"/>
              <a:t> por meio de </a:t>
            </a:r>
            <a:r>
              <a:rPr lang="pt-BR" dirty="0">
                <a:solidFill>
                  <a:srgbClr val="055ABE"/>
                </a:solidFill>
              </a:rPr>
              <a:t>CONECTORES</a:t>
            </a:r>
            <a:r>
              <a:rPr lang="pt-BR" dirty="0"/>
              <a:t>;</a:t>
            </a:r>
          </a:p>
          <a:p>
            <a:r>
              <a:rPr lang="pt-BR" dirty="0"/>
              <a:t>Há diferentes modos de identificar a organização lógica e física do sistema através de </a:t>
            </a:r>
            <a:r>
              <a:rPr lang="pt-BR" dirty="0">
                <a:solidFill>
                  <a:srgbClr val="055ABE"/>
                </a:solidFill>
              </a:rPr>
              <a:t>MODELOS</a:t>
            </a:r>
            <a:r>
              <a:rPr lang="pt-BR" dirty="0"/>
              <a:t> ou </a:t>
            </a:r>
            <a:r>
              <a:rPr lang="pt-BR" dirty="0">
                <a:solidFill>
                  <a:srgbClr val="055ABE"/>
                </a:solidFill>
              </a:rPr>
              <a:t>ARQUITETURA DE SOFTWARE</a:t>
            </a:r>
            <a:r>
              <a:rPr lang="pt-BR" dirty="0"/>
              <a:t>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Arquitetura de Software</a:t>
            </a:r>
            <a:r>
              <a:rPr lang="pt-BR" dirty="0"/>
              <a:t>: é a estrutura ou organização dos mais significativos componentes do sistema e suas interações.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Componentes</a:t>
            </a:r>
            <a:r>
              <a:rPr lang="pt-BR" dirty="0"/>
              <a:t>: São elementos de uma arquitetura que geralmente implementam </a:t>
            </a:r>
            <a:r>
              <a:rPr lang="pt-BR" dirty="0">
                <a:solidFill>
                  <a:srgbClr val="055ABE"/>
                </a:solidFill>
              </a:rPr>
              <a:t>processamento, estado ou interação</a:t>
            </a:r>
            <a:r>
              <a:rPr lang="pt-BR" dirty="0"/>
              <a:t> e é substituível dentro do seu ambiente. Possuem </a:t>
            </a:r>
            <a:r>
              <a:rPr lang="pt-BR" dirty="0">
                <a:solidFill>
                  <a:srgbClr val="055ABE"/>
                </a:solidFill>
              </a:rPr>
              <a:t>interfaces requeridas e fornecidas.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Conectores</a:t>
            </a:r>
            <a:r>
              <a:rPr lang="pt-BR" dirty="0"/>
              <a:t>: tipo específico de componente </a:t>
            </a:r>
            <a:r>
              <a:rPr lang="pt-BR" dirty="0">
                <a:solidFill>
                  <a:srgbClr val="055ABE"/>
                </a:solidFill>
              </a:rPr>
              <a:t>(</a:t>
            </a:r>
            <a:r>
              <a:rPr lang="pt-BR" dirty="0" err="1">
                <a:solidFill>
                  <a:srgbClr val="055ABE"/>
                </a:solidFill>
              </a:rPr>
              <a:t>Ex</a:t>
            </a:r>
            <a:r>
              <a:rPr lang="pt-BR" dirty="0">
                <a:solidFill>
                  <a:srgbClr val="055ABE"/>
                </a:solidFill>
              </a:rPr>
              <a:t>: protocolos) </a:t>
            </a:r>
            <a:r>
              <a:rPr lang="pt-BR" dirty="0"/>
              <a:t>responsável pela </a:t>
            </a:r>
            <a:r>
              <a:rPr lang="pt-BR" dirty="0">
                <a:solidFill>
                  <a:srgbClr val="055ABE"/>
                </a:solidFill>
              </a:rPr>
              <a:t>interação entre componentes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094C45-18AE-654F-B688-7DBE3C47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32356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136" y="1078029"/>
            <a:ext cx="9772310" cy="805479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6135" y="1973178"/>
            <a:ext cx="10655165" cy="4658627"/>
          </a:xfrm>
        </p:spPr>
        <p:txBody>
          <a:bodyPr>
            <a:normAutofit/>
          </a:bodyPr>
          <a:lstStyle/>
          <a:p>
            <a:pPr lvl="1"/>
            <a:r>
              <a:rPr lang="pt-BR" b="1" dirty="0">
                <a:solidFill>
                  <a:srgbClr val="055ABE"/>
                </a:solidFill>
              </a:rPr>
              <a:t>Dados intercambiados: </a:t>
            </a:r>
            <a:r>
              <a:rPr lang="pt-BR" dirty="0"/>
              <a:t>forma da troca dos dados entre componentes;</a:t>
            </a:r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Formas de configuração: </a:t>
            </a:r>
            <a:r>
              <a:rPr lang="pt-BR" dirty="0"/>
              <a:t>maneiras como os componentes são configurados.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094C45-18AE-654F-B688-7DBE3C47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A531E6-C807-0648-9FD3-E3FCAC13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0" y="3112706"/>
            <a:ext cx="6517520" cy="34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880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55ABE"/>
                </a:solidFill>
              </a:rPr>
              <a:t>Modelos Arquiteturais</a:t>
            </a:r>
          </a:p>
          <a:p>
            <a:pPr lvl="1"/>
            <a:r>
              <a:rPr lang="pt-BR" dirty="0"/>
              <a:t>Define a forma geral pela qual os componentes dos sistemas interagem e a maneira pela qual eles são mapeados em uma rede de computadores [</a:t>
            </a:r>
            <a:r>
              <a:rPr lang="pt-BR" dirty="0" err="1"/>
              <a:t>Coulouris</a:t>
            </a:r>
            <a:r>
              <a:rPr lang="pt-BR" dirty="0"/>
              <a:t>, 2005];</a:t>
            </a:r>
          </a:p>
          <a:p>
            <a:pPr lvl="1"/>
            <a:r>
              <a:rPr lang="pt-BR" dirty="0"/>
              <a:t>Dentre os mais importantes, destacam-se:</a:t>
            </a:r>
          </a:p>
          <a:p>
            <a:pPr lvl="2"/>
            <a:r>
              <a:rPr lang="pt-BR" dirty="0"/>
              <a:t>Arquitetura em </a:t>
            </a:r>
            <a:r>
              <a:rPr lang="pt-BR" dirty="0">
                <a:solidFill>
                  <a:srgbClr val="055ABE"/>
                </a:solidFill>
              </a:rPr>
              <a:t>Camadas</a:t>
            </a:r>
            <a:r>
              <a:rPr lang="pt-BR" dirty="0"/>
              <a:t>;</a:t>
            </a:r>
          </a:p>
          <a:p>
            <a:pPr lvl="2"/>
            <a:r>
              <a:rPr lang="pt-BR" dirty="0"/>
              <a:t>Arquitetura </a:t>
            </a:r>
            <a:r>
              <a:rPr lang="pt-BR" dirty="0">
                <a:solidFill>
                  <a:srgbClr val="055ABE"/>
                </a:solidFill>
              </a:rPr>
              <a:t>baseada em objetos</a:t>
            </a:r>
            <a:r>
              <a:rPr lang="pt-BR" dirty="0"/>
              <a:t>;</a:t>
            </a:r>
          </a:p>
          <a:p>
            <a:pPr lvl="2"/>
            <a:r>
              <a:rPr lang="pt-BR" dirty="0"/>
              <a:t>Arquitetura </a:t>
            </a:r>
            <a:r>
              <a:rPr lang="pt-BR" dirty="0">
                <a:solidFill>
                  <a:srgbClr val="055ABE"/>
                </a:solidFill>
              </a:rPr>
              <a:t>centrada em dados</a:t>
            </a:r>
            <a:r>
              <a:rPr lang="pt-BR" dirty="0"/>
              <a:t>;</a:t>
            </a:r>
          </a:p>
          <a:p>
            <a:pPr lvl="2"/>
            <a:r>
              <a:rPr lang="pt-BR" dirty="0"/>
              <a:t>Arquitetura </a:t>
            </a:r>
            <a:r>
              <a:rPr lang="pt-BR" dirty="0">
                <a:solidFill>
                  <a:srgbClr val="055ABE"/>
                </a:solidFill>
              </a:rPr>
              <a:t>baseada em eventos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28F38B-7F36-D542-B9C5-E821EB81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0AC48F-D350-AF44-80E5-6B8AA4041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02" y="3837631"/>
            <a:ext cx="3642841" cy="23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825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6883" y="1081396"/>
            <a:ext cx="10208394" cy="583783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387" y="1724749"/>
            <a:ext cx="10901413" cy="3520390"/>
          </a:xfrm>
        </p:spPr>
        <p:txBody>
          <a:bodyPr/>
          <a:lstStyle/>
          <a:p>
            <a:r>
              <a:rPr lang="pt-BR" dirty="0"/>
              <a:t>Arquitetura em Camadas</a:t>
            </a:r>
          </a:p>
          <a:p>
            <a:pPr lvl="1"/>
            <a:r>
              <a:rPr lang="pt-BR" dirty="0"/>
              <a:t>Um componente da camada L</a:t>
            </a:r>
            <a:r>
              <a:rPr lang="pt-BR" baseline="-25000" dirty="0"/>
              <a:t>i</a:t>
            </a:r>
            <a:r>
              <a:rPr lang="pt-BR" dirty="0"/>
              <a:t> tem permissão para chamar componentes da camada L</a:t>
            </a:r>
            <a:r>
              <a:rPr lang="pt-BR" baseline="-25000" dirty="0"/>
              <a:t>i</a:t>
            </a:r>
            <a:r>
              <a:rPr lang="pt-BR" dirty="0"/>
              <a:t>-1, mas não o contrário;</a:t>
            </a:r>
          </a:p>
          <a:p>
            <a:pPr lvl="1"/>
            <a:r>
              <a:rPr lang="pt-BR" dirty="0"/>
              <a:t>O controle flui de camada para camada: requisições descem pela hierarquia, resultados fluem para cima;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8CE34C-5FBA-9549-A70C-0AAE31A2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CF7740-B6A8-FE47-9F10-5F6A8480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3" y="3613150"/>
            <a:ext cx="7708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08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2387" y="153091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Abordagem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41392"/>
            <a:ext cx="10901414" cy="4075308"/>
          </a:xfrm>
        </p:spPr>
        <p:txBody>
          <a:bodyPr>
            <a:normAutofit/>
          </a:bodyPr>
          <a:lstStyle/>
          <a:p>
            <a:r>
              <a:rPr lang="pt-BR" sz="3200" dirty="0"/>
              <a:t>Aulas teóricas para expor:</a:t>
            </a:r>
          </a:p>
          <a:p>
            <a:pPr lvl="1"/>
            <a:r>
              <a:rPr lang="pt-BR" sz="2800" dirty="0"/>
              <a:t>Cada conceito e modelo de SD</a:t>
            </a:r>
          </a:p>
          <a:p>
            <a:pPr lvl="1"/>
            <a:r>
              <a:rPr lang="pt-BR" sz="2800" dirty="0"/>
              <a:t>Principais implementações existentes</a:t>
            </a:r>
          </a:p>
          <a:p>
            <a:pPr lvl="1"/>
            <a:r>
              <a:rPr lang="pt-BR" sz="2800" dirty="0"/>
              <a:t>Vantagens e desvantagens das diversas implementações</a:t>
            </a:r>
          </a:p>
          <a:p>
            <a:pPr lvl="1"/>
            <a:endParaRPr lang="pt-BR" sz="2800" dirty="0"/>
          </a:p>
          <a:p>
            <a:r>
              <a:rPr lang="pt-BR" sz="3200" dirty="0"/>
              <a:t>Aulas práticas:</a:t>
            </a:r>
          </a:p>
          <a:p>
            <a:pPr lvl="1"/>
            <a:r>
              <a:rPr lang="pt-BR" sz="2800" dirty="0"/>
              <a:t>Criação de um SD de acordo com o professor do lab.</a:t>
            </a:r>
          </a:p>
          <a:p>
            <a:pPr lvl="1"/>
            <a:r>
              <a:rPr lang="pt-BR" sz="2800" dirty="0"/>
              <a:t>Tecnologias atualizadas.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E8901-1DA3-3044-A581-E7147AA0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F37BB4-04DA-AE49-9237-574D928D6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1530913"/>
            <a:ext cx="3937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8293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4261" y="1130385"/>
            <a:ext cx="10208394" cy="583783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387" y="1714167"/>
            <a:ext cx="10901413" cy="4936889"/>
          </a:xfrm>
        </p:spPr>
        <p:txBody>
          <a:bodyPr>
            <a:normAutofit/>
          </a:bodyPr>
          <a:lstStyle/>
          <a:p>
            <a:r>
              <a:rPr lang="pt-BR" dirty="0"/>
              <a:t>Arquitetura baseada em Objetos</a:t>
            </a:r>
          </a:p>
          <a:p>
            <a:pPr lvl="1"/>
            <a:r>
              <a:rPr lang="pt-BR" dirty="0"/>
              <a:t>Cada objeto corresponde a um componente, e esses componentes são conectados por meio de chamadas;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sz="1600" dirty="0" err="1"/>
              <a:t>Obs</a:t>
            </a:r>
            <a:r>
              <a:rPr lang="pt-BR" sz="1600" dirty="0"/>
              <a:t>: As Arquiteturas em Camadas e baseadas em objetos ainda formam os estilos mais importantes para Sistemas de Software de grande porte;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EE22F5-B12C-724F-85E0-9E53D4A8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FFED36-883F-FE4A-9A97-BEF564CA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997115"/>
            <a:ext cx="770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0339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59" y="1163558"/>
            <a:ext cx="10208394" cy="583783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5759" y="1880488"/>
            <a:ext cx="10901413" cy="3520390"/>
          </a:xfrm>
        </p:spPr>
        <p:txBody>
          <a:bodyPr/>
          <a:lstStyle/>
          <a:p>
            <a:r>
              <a:rPr lang="pt-BR" dirty="0"/>
              <a:t>Arquitetura Centrada em Dados</a:t>
            </a:r>
          </a:p>
          <a:p>
            <a:pPr lvl="1"/>
            <a:r>
              <a:rPr lang="pt-BR" dirty="0"/>
              <a:t>A meta deste estilo arquitetônico é prover a </a:t>
            </a:r>
            <a:r>
              <a:rPr lang="pt-BR" dirty="0">
                <a:solidFill>
                  <a:srgbClr val="055ABE"/>
                </a:solidFill>
              </a:rPr>
              <a:t>integração de dados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Processos se comunicam por meio de um </a:t>
            </a:r>
            <a:r>
              <a:rPr lang="pt-BR" dirty="0">
                <a:solidFill>
                  <a:srgbClr val="055ABE"/>
                </a:solidFill>
              </a:rPr>
              <a:t>repositório comum</a:t>
            </a:r>
            <a:r>
              <a:rPr lang="pt-BR" dirty="0"/>
              <a:t>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Novos componentes podem ser adicionados </a:t>
            </a:r>
            <a:r>
              <a:rPr lang="pt-BR" dirty="0"/>
              <a:t>à arquitetura sem interação com outros clientes (Cada cliente executa seus acessos de forma </a:t>
            </a:r>
            <a:r>
              <a:rPr lang="pt-BR" dirty="0">
                <a:solidFill>
                  <a:srgbClr val="055ABE"/>
                </a:solidFill>
              </a:rPr>
              <a:t>independente</a:t>
            </a:r>
            <a:r>
              <a:rPr lang="pt-BR" dirty="0"/>
              <a:t>);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01BB08-1D12-AC42-AC8E-9BC02411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1D5DB9-E147-DD4F-AF07-BA17743B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859212"/>
            <a:ext cx="7658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7897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9606" y="1245168"/>
            <a:ext cx="10208394" cy="583783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293" y="2040564"/>
            <a:ext cx="10901413" cy="3520390"/>
          </a:xfrm>
        </p:spPr>
        <p:txBody>
          <a:bodyPr/>
          <a:lstStyle/>
          <a:p>
            <a:r>
              <a:rPr lang="pt-BR" dirty="0"/>
              <a:t>Arquitetura Baseada em Eventos</a:t>
            </a:r>
            <a:endParaRPr lang="pt-BR" i="1" dirty="0">
              <a:solidFill>
                <a:srgbClr val="055ABE"/>
              </a:solidFill>
            </a:endParaRPr>
          </a:p>
          <a:p>
            <a:pPr lvl="1"/>
            <a:r>
              <a:rPr lang="pt-BR" dirty="0"/>
              <a:t>Processos se comunicam por meio de propagação de eventos em um barramento (conector). </a:t>
            </a:r>
            <a:r>
              <a:rPr lang="pt-BR" i="1" dirty="0" err="1">
                <a:solidFill>
                  <a:srgbClr val="055ABE"/>
                </a:solidFill>
              </a:rPr>
              <a:t>Publish-Subscribe</a:t>
            </a:r>
            <a:r>
              <a:rPr lang="pt-BR" i="1" dirty="0">
                <a:solidFill>
                  <a:srgbClr val="055ABE"/>
                </a:solidFill>
              </a:rPr>
              <a:t>.</a:t>
            </a:r>
          </a:p>
          <a:p>
            <a:pPr lvl="1"/>
            <a:r>
              <a:rPr lang="pt-BR" dirty="0"/>
              <a:t>Produtor publica uma informação em um gerenciador de eventos (</a:t>
            </a:r>
            <a:r>
              <a:rPr lang="pt-BR" dirty="0">
                <a:solidFill>
                  <a:srgbClr val="055ABE"/>
                </a:solidFill>
              </a:rPr>
              <a:t>middleware</a:t>
            </a:r>
            <a:r>
              <a:rPr lang="pt-BR" dirty="0"/>
              <a:t>) e os consumidores se subscrevem para receber as informações;</a:t>
            </a:r>
          </a:p>
          <a:p>
            <a:pPr lvl="1"/>
            <a:r>
              <a:rPr lang="pt-BR" dirty="0"/>
              <a:t>Consumidores não sabem se um evento será tratado e quando será;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F50048-A4F6-3F4C-8844-5E500AAA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69D49A-A849-5A49-91A9-F28AB466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99" y="4400550"/>
            <a:ext cx="7899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8067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2387" y="1283526"/>
            <a:ext cx="10208394" cy="583783"/>
          </a:xfrm>
        </p:spPr>
        <p:txBody>
          <a:bodyPr>
            <a:normAutofit fontScale="90000"/>
          </a:bodyPr>
          <a:lstStyle/>
          <a:p>
            <a:r>
              <a:rPr lang="pt-BR" dirty="0"/>
              <a:t>Infraestrutura e Estilos Arquitetônicos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2999" y="2176267"/>
            <a:ext cx="11126001" cy="4180083"/>
          </a:xfrm>
        </p:spPr>
        <p:txBody>
          <a:bodyPr>
            <a:normAutofit fontScale="62500" lnSpcReduction="20000"/>
          </a:bodyPr>
          <a:lstStyle/>
          <a:p>
            <a:r>
              <a:rPr lang="pt-BR" sz="6400" dirty="0"/>
              <a:t>Arquitetura de Sistemas(Grau de descentralização)</a:t>
            </a:r>
          </a:p>
          <a:p>
            <a:pPr lvl="1"/>
            <a:r>
              <a:rPr lang="pt-BR" sz="4500" dirty="0"/>
              <a:t>De modo geral, são subdivididas em 3 tipos:</a:t>
            </a:r>
          </a:p>
          <a:p>
            <a:pPr lvl="2"/>
            <a:r>
              <a:rPr lang="pt-BR" sz="4500" dirty="0">
                <a:solidFill>
                  <a:srgbClr val="055ABE"/>
                </a:solidFill>
              </a:rPr>
              <a:t>Arquiteturas Centralizadas:</a:t>
            </a:r>
          </a:p>
          <a:p>
            <a:pPr lvl="3"/>
            <a:r>
              <a:rPr lang="pt-BR" sz="3800" dirty="0" err="1"/>
              <a:t>Ex</a:t>
            </a:r>
            <a:r>
              <a:rPr lang="pt-BR" sz="3800" dirty="0"/>
              <a:t>: Cliente-Servidor: </a:t>
            </a:r>
            <a:r>
              <a:rPr lang="pt-BR" sz="3800" dirty="0" err="1"/>
              <a:t>Netflix</a:t>
            </a:r>
            <a:r>
              <a:rPr lang="pt-BR" sz="3800" dirty="0"/>
              <a:t>, online </a:t>
            </a:r>
            <a:r>
              <a:rPr lang="pt-BR" sz="3800" dirty="0" err="1"/>
              <a:t>bank</a:t>
            </a:r>
            <a:r>
              <a:rPr lang="pt-BR" sz="3800" dirty="0"/>
              <a:t>, etc.</a:t>
            </a:r>
          </a:p>
          <a:p>
            <a:pPr lvl="2"/>
            <a:r>
              <a:rPr lang="pt-BR" sz="4500" dirty="0">
                <a:solidFill>
                  <a:srgbClr val="055ABE"/>
                </a:solidFill>
              </a:rPr>
              <a:t>Arquiteturas Descentralizadas:</a:t>
            </a:r>
          </a:p>
          <a:p>
            <a:pPr lvl="3"/>
            <a:r>
              <a:rPr lang="pt-BR" sz="3800" dirty="0" err="1"/>
              <a:t>Ex</a:t>
            </a:r>
            <a:r>
              <a:rPr lang="pt-BR" sz="3800" dirty="0"/>
              <a:t>: </a:t>
            </a:r>
            <a:r>
              <a:rPr lang="pt-BR" sz="3800" dirty="0" err="1"/>
              <a:t>Peer-to-Peer</a:t>
            </a:r>
            <a:r>
              <a:rPr lang="pt-BR" sz="3800" dirty="0"/>
              <a:t> (P2P): </a:t>
            </a:r>
            <a:r>
              <a:rPr lang="pt-BR" sz="3800" dirty="0" err="1"/>
              <a:t>Freenet</a:t>
            </a:r>
            <a:r>
              <a:rPr lang="pt-BR" sz="3800" dirty="0"/>
              <a:t>, Algoritmo </a:t>
            </a:r>
            <a:r>
              <a:rPr lang="pt-BR" sz="3800" dirty="0" err="1"/>
              <a:t>Chord</a:t>
            </a:r>
            <a:r>
              <a:rPr lang="pt-BR" sz="3800" dirty="0"/>
              <a:t> etc.</a:t>
            </a:r>
          </a:p>
          <a:p>
            <a:pPr lvl="2"/>
            <a:r>
              <a:rPr lang="pt-BR" sz="4500" dirty="0">
                <a:solidFill>
                  <a:srgbClr val="055ABE"/>
                </a:solidFill>
              </a:rPr>
              <a:t>Arquiteturas Híbridas:</a:t>
            </a:r>
          </a:p>
          <a:p>
            <a:pPr lvl="3"/>
            <a:r>
              <a:rPr lang="en-US" sz="3800" dirty="0"/>
              <a:t>Ex: Peer-to-Peer (P2P):  BitTorrent, WhatsApp, Skype, etc.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600" dirty="0"/>
              <a:t>Veremos cada uma destas arquiteturas em capítulos futuros com mais detalhes.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D7A228-C60F-954D-9B3B-B7D5852D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63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8A1FC3-E291-7A49-9D88-52B0648F5747}"/>
              </a:ext>
            </a:extLst>
          </p:cNvPr>
          <p:cNvSpPr txBox="1"/>
          <p:nvPr/>
        </p:nvSpPr>
        <p:spPr>
          <a:xfrm>
            <a:off x="4993105" y="5678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590040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9132" y="1474220"/>
            <a:ext cx="10901412" cy="772604"/>
          </a:xfrm>
        </p:spPr>
        <p:txBody>
          <a:bodyPr>
            <a:normAutofit fontScale="90000"/>
          </a:bodyPr>
          <a:lstStyle/>
          <a:p>
            <a:r>
              <a:rPr lang="pt-BR" dirty="0"/>
              <a:t>1.4 - 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Até agora vimos que as </a:t>
            </a:r>
            <a:r>
              <a:rPr lang="pt-BR" dirty="0">
                <a:solidFill>
                  <a:srgbClr val="055ABE"/>
                </a:solidFill>
              </a:rPr>
              <a:t>arquiteturas definem a infraestrutura </a:t>
            </a:r>
            <a:r>
              <a:rPr lang="pt-BR" dirty="0"/>
              <a:t>de como estão organizados os componentes, através dos estilos arquitetônicos;</a:t>
            </a:r>
          </a:p>
          <a:p>
            <a:r>
              <a:rPr lang="pt-BR" dirty="0"/>
              <a:t>Para propiciar a comunicação simultânea entre os dispositivos e oferecer uma comunicação padrão, os sistemas distribuídos são instituídos por uma </a:t>
            </a:r>
            <a:r>
              <a:rPr lang="pt-BR" dirty="0">
                <a:solidFill>
                  <a:srgbClr val="055ABE"/>
                </a:solidFill>
              </a:rPr>
              <a:t>CAMADA DE SOFTWARE COMUM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0636CB-2161-7047-8E90-0CAB2989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35113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55ABE"/>
                </a:solidFill>
              </a:rPr>
              <a:t>A camada é lógica</a:t>
            </a:r>
            <a:r>
              <a:rPr lang="pt-BR" dirty="0"/>
              <a:t>, situada entre uma camada de nível mais alto e </a:t>
            </a:r>
            <a:r>
              <a:rPr lang="pt-BR" dirty="0">
                <a:solidFill>
                  <a:srgbClr val="055ABE"/>
                </a:solidFill>
              </a:rPr>
              <a:t>composta de usuários e aplicações</a:t>
            </a:r>
            <a:r>
              <a:rPr lang="pt-BR" dirty="0"/>
              <a:t>, e em uma camada subjacente, que consiste em </a:t>
            </a:r>
            <a:r>
              <a:rPr lang="pt-BR" dirty="0">
                <a:solidFill>
                  <a:srgbClr val="055ABE"/>
                </a:solidFill>
              </a:rPr>
              <a:t>sistemas operacionais</a:t>
            </a:r>
            <a:r>
              <a:rPr lang="pt-BR" dirty="0"/>
              <a:t>;</a:t>
            </a:r>
          </a:p>
          <a:p>
            <a:r>
              <a:rPr lang="pt-BR" dirty="0"/>
              <a:t>Realiza a </a:t>
            </a:r>
            <a:r>
              <a:rPr lang="pt-BR" dirty="0">
                <a:solidFill>
                  <a:srgbClr val="055ABE"/>
                </a:solidFill>
              </a:rPr>
              <a:t>MEDIAÇÃO</a:t>
            </a:r>
            <a:r>
              <a:rPr lang="pt-BR" dirty="0"/>
              <a:t> entre os diferentes tipos de aplicações, protocolos, sistemas operacionais, plataformas e demais regras de computação;</a:t>
            </a:r>
          </a:p>
          <a:p>
            <a:r>
              <a:rPr lang="pt-BR" dirty="0"/>
              <a:t>Esta camada é conhecida como </a:t>
            </a:r>
            <a:r>
              <a:rPr lang="pt-BR" b="1" dirty="0">
                <a:solidFill>
                  <a:srgbClr val="055ABE"/>
                </a:solidFill>
              </a:rPr>
              <a:t>MIDDLEWARE</a:t>
            </a:r>
            <a:r>
              <a:rPr lang="pt-BR" dirty="0"/>
              <a:t>.</a:t>
            </a:r>
          </a:p>
          <a:p>
            <a:r>
              <a:rPr lang="pt-BR" dirty="0"/>
              <a:t>Fornece uma interface que </a:t>
            </a:r>
            <a:r>
              <a:rPr lang="pt-BR" dirty="0">
                <a:solidFill>
                  <a:srgbClr val="055ABE"/>
                </a:solidFill>
              </a:rPr>
              <a:t>diminui os conflitos e incompatibilidades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D03135-F9B7-8D40-90D7-4BD86A0C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65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9EADEB5-4B56-2542-8843-B24FA9E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3" y="1386038"/>
            <a:ext cx="10901412" cy="779646"/>
          </a:xfrm>
        </p:spPr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</p:spTree>
    <p:extLst>
      <p:ext uri="{BB962C8B-B14F-4D97-AF65-F5344CB8AC3E}">
        <p14:creationId xmlns:p14="http://schemas.microsoft.com/office/powerpoint/2010/main" val="41428324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7180" y="1909720"/>
            <a:ext cx="11245999" cy="3812196"/>
          </a:xfrm>
        </p:spPr>
        <p:txBody>
          <a:bodyPr/>
          <a:lstStyle/>
          <a:p>
            <a:r>
              <a:rPr lang="pt-BR" dirty="0"/>
              <a:t>MIDDLEWARE </a:t>
            </a:r>
          </a:p>
          <a:p>
            <a:pPr lvl="1"/>
            <a:r>
              <a:rPr lang="pt-BR" dirty="0"/>
              <a:t>Um Middleware é um conjunto de </a:t>
            </a:r>
            <a:r>
              <a:rPr lang="pt-BR" dirty="0" err="1">
                <a:solidFill>
                  <a:srgbClr val="055ABE"/>
                </a:solidFill>
              </a:rPr>
              <a:t>APIs</a:t>
            </a:r>
            <a:r>
              <a:rPr lang="pt-BR" dirty="0"/>
              <a:t> programáveis que interceptam diferenças operacionais mascarando uma integração de várias linguagens e padrões de comunicação através de processos bem definidos.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70" y="3513419"/>
            <a:ext cx="7549418" cy="3208503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76E9CD-FBDD-4648-A827-E3ECA75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66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164872-1C90-0B42-ADE8-CC605E5A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311431"/>
            <a:ext cx="10818796" cy="705645"/>
          </a:xfrm>
        </p:spPr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</p:spTree>
    <p:extLst>
      <p:ext uri="{BB962C8B-B14F-4D97-AF65-F5344CB8AC3E}">
        <p14:creationId xmlns:p14="http://schemas.microsoft.com/office/powerpoint/2010/main" val="84646868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6884" y="1366789"/>
            <a:ext cx="10818796" cy="673767"/>
          </a:xfrm>
        </p:spPr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6884" y="2058103"/>
            <a:ext cx="11270275" cy="402122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Middleware </a:t>
            </a:r>
            <a:r>
              <a:rPr lang="pt-BR" dirty="0">
                <a:solidFill>
                  <a:srgbClr val="055ABE"/>
                </a:solidFill>
              </a:rPr>
              <a:t>NÃO está restrito a um único tipo de padrão</a:t>
            </a:r>
            <a:r>
              <a:rPr lang="pt-BR" dirty="0"/>
              <a:t>. É independente do estilo, porém implementado em vários modelos de paralelismo (Sistemas Distribuídos). </a:t>
            </a:r>
          </a:p>
          <a:p>
            <a:r>
              <a:rPr lang="pt-BR" dirty="0"/>
              <a:t>Exemplos de </a:t>
            </a:r>
            <a:r>
              <a:rPr lang="pt-BR" dirty="0">
                <a:solidFill>
                  <a:srgbClr val="055ABE"/>
                </a:solidFill>
              </a:rPr>
              <a:t>padrões famosos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OMG CORBA (Common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</a:t>
            </a:r>
            <a:r>
              <a:rPr lang="pt-BR" dirty="0" err="1"/>
              <a:t>Broker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Java Remote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Invocation</a:t>
            </a:r>
            <a:r>
              <a:rPr lang="pt-BR" dirty="0"/>
              <a:t> (RMI);</a:t>
            </a:r>
          </a:p>
          <a:p>
            <a:pPr lvl="1"/>
            <a:r>
              <a:rPr lang="pt-BR" dirty="0"/>
              <a:t>Microsoft DCOM (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Component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SOAP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Access </a:t>
            </a:r>
            <a:r>
              <a:rPr lang="pt-BR" dirty="0" err="1"/>
              <a:t>Protocol</a:t>
            </a:r>
            <a:r>
              <a:rPr lang="pt-BR" dirty="0"/>
              <a:t>);</a:t>
            </a:r>
          </a:p>
          <a:p>
            <a:r>
              <a:rPr lang="pt-BR" dirty="0"/>
              <a:t>Porém a implementação de um Middleware apresenta </a:t>
            </a:r>
            <a:r>
              <a:rPr lang="pt-BR" dirty="0">
                <a:solidFill>
                  <a:srgbClr val="055ABE"/>
                </a:solidFill>
              </a:rPr>
              <a:t>algumas limitações</a:t>
            </a:r>
            <a:r>
              <a:rPr lang="pt-BR" dirty="0"/>
              <a:t>. As modificações no código fonte para uma ou mais linguagens exigem a padronização ou criação de </a:t>
            </a:r>
            <a:r>
              <a:rPr lang="pt-BR" dirty="0" err="1">
                <a:solidFill>
                  <a:srgbClr val="055ABE"/>
                </a:solidFill>
              </a:rPr>
              <a:t>Metadados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9520F2-3C99-AD49-BAFB-731A01C4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382961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>
                <a:solidFill>
                  <a:srgbClr val="055ABE"/>
                </a:solidFill>
              </a:rPr>
              <a:t>metadados</a:t>
            </a:r>
            <a:r>
              <a:rPr lang="pt-BR" dirty="0"/>
              <a:t> são algoritmos que padronizam as operações, tipos de dados e os parâmetros de entrada e saída nas </a:t>
            </a:r>
            <a:r>
              <a:rPr lang="pt-BR" dirty="0">
                <a:solidFill>
                  <a:srgbClr val="055ABE"/>
                </a:solidFill>
              </a:rPr>
              <a:t>interfaces</a:t>
            </a:r>
            <a:r>
              <a:rPr lang="pt-BR" dirty="0"/>
              <a:t>; </a:t>
            </a:r>
          </a:p>
          <a:p>
            <a:r>
              <a:rPr lang="pt-BR" dirty="0"/>
              <a:t>Atualmente para o desenvolvimento de sistemas distribuídos e aplicações web é comum utilizar uma tecnologia que compatibiliza todas essas informações. As tecnologias mais utilizadas são </a:t>
            </a:r>
            <a:r>
              <a:rPr lang="pt-BR" dirty="0">
                <a:solidFill>
                  <a:srgbClr val="055ABE"/>
                </a:solidFill>
              </a:rPr>
              <a:t>JSON</a:t>
            </a:r>
            <a:r>
              <a:rPr lang="pt-BR" dirty="0"/>
              <a:t> e </a:t>
            </a:r>
            <a:r>
              <a:rPr lang="pt-BR" dirty="0">
                <a:solidFill>
                  <a:srgbClr val="055ABE"/>
                </a:solidFill>
              </a:rPr>
              <a:t>XML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134E99-16BC-4F45-B8E0-34AA2224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291341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abordagem que vem sendo bastante discutida pelo mercado de software é a de desenvolver Middlewares reconfiguráveis pelos programadores;</a:t>
            </a:r>
          </a:p>
          <a:p>
            <a:r>
              <a:rPr lang="pt-BR" dirty="0"/>
              <a:t>Quando estes Middlewares são reconfigurados, alterando suas especificações originais, usam-se os </a:t>
            </a:r>
            <a:r>
              <a:rPr lang="pt-BR" dirty="0">
                <a:solidFill>
                  <a:srgbClr val="055ABE"/>
                </a:solidFill>
              </a:rPr>
              <a:t>Interceptadores de Softwares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15B79F-9D15-1844-9F21-69F4127A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8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Onde estão os SD?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E8901-1DA3-3044-A581-E7147AA0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88CD75-2F17-A646-AC64-DECA6CAA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09" y="2313193"/>
            <a:ext cx="9585382" cy="38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11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466870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06" y="2140230"/>
            <a:ext cx="6364732" cy="458124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066B5D-4DFA-E74E-AB23-FA8C026A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277792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Muitos profissionais adotam essa estratégia de Middleware </a:t>
            </a:r>
            <a:r>
              <a:rPr lang="pt-BR" dirty="0" err="1"/>
              <a:t>reconfigurável</a:t>
            </a:r>
            <a:r>
              <a:rPr lang="pt-BR" dirty="0"/>
              <a:t> implementando </a:t>
            </a:r>
            <a:r>
              <a:rPr lang="pt-BR" dirty="0" err="1">
                <a:solidFill>
                  <a:srgbClr val="055ABE"/>
                </a:solidFill>
              </a:rPr>
              <a:t>API's</a:t>
            </a:r>
            <a:r>
              <a:rPr lang="pt-BR" dirty="0">
                <a:solidFill>
                  <a:srgbClr val="055ABE"/>
                </a:solidFill>
              </a:rPr>
              <a:t>, bibliotecas em variadas plataformas</a:t>
            </a:r>
            <a:r>
              <a:rPr lang="pt-BR" dirty="0"/>
              <a:t>. Esse conceito é conhecido como </a:t>
            </a:r>
            <a:r>
              <a:rPr lang="pt-BR" dirty="0">
                <a:solidFill>
                  <a:srgbClr val="055ABE"/>
                </a:solidFill>
              </a:rPr>
              <a:t>SOFTWARE ADAPTATIVO</a:t>
            </a:r>
            <a:r>
              <a:rPr lang="pt-BR" dirty="0"/>
              <a:t>;</a:t>
            </a:r>
          </a:p>
          <a:p>
            <a:r>
              <a:rPr lang="pt-BR" dirty="0"/>
              <a:t>Este é um conceito interessante pois as aplicações distribuídas </a:t>
            </a:r>
            <a:r>
              <a:rPr lang="pt-BR" dirty="0">
                <a:solidFill>
                  <a:srgbClr val="055ABE"/>
                </a:solidFill>
              </a:rPr>
              <a:t>mudam continuamente</a:t>
            </a:r>
            <a:r>
              <a:rPr lang="pt-BR" dirty="0"/>
              <a:t>. Mudanças incluem </a:t>
            </a:r>
            <a:r>
              <a:rPr lang="pt-BR" dirty="0">
                <a:solidFill>
                  <a:srgbClr val="055ABE"/>
                </a:solidFill>
              </a:rPr>
              <a:t>mobilidade, variação na Qualidade de Serviço (</a:t>
            </a:r>
            <a:r>
              <a:rPr lang="pt-BR" dirty="0" err="1">
                <a:solidFill>
                  <a:srgbClr val="055ABE"/>
                </a:solidFill>
              </a:rPr>
              <a:t>QoS</a:t>
            </a:r>
            <a:r>
              <a:rPr lang="pt-BR" dirty="0">
                <a:solidFill>
                  <a:srgbClr val="055ABE"/>
                </a:solidFill>
              </a:rPr>
              <a:t>), falha de hardware</a:t>
            </a:r>
            <a:r>
              <a:rPr lang="pt-BR" dirty="0"/>
              <a:t> entre muitas outras.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9AC721-6682-0745-AF78-E7E7C475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533805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541392"/>
            <a:ext cx="11353800" cy="887608"/>
          </a:xfrm>
        </p:spPr>
        <p:txBody>
          <a:bodyPr/>
          <a:lstStyle/>
          <a:p>
            <a:r>
              <a:rPr lang="pt-BR" dirty="0"/>
              <a:t>Três técnicas são importantes para criação de Softwares Adaptativos (McKinley et al. (2004)):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31B398-2B74-6741-8B0C-AE87DF28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111E5F-52F6-3A40-82E5-30305BD2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3051175"/>
            <a:ext cx="4737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27340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Separação de Interesses</a:t>
            </a:r>
          </a:p>
          <a:p>
            <a:pPr lvl="1"/>
            <a:r>
              <a:rPr lang="pt-BR" dirty="0"/>
              <a:t>Estratégia de </a:t>
            </a:r>
            <a:r>
              <a:rPr lang="pt-BR" dirty="0">
                <a:solidFill>
                  <a:srgbClr val="055ABE"/>
                </a:solidFill>
              </a:rPr>
              <a:t>modularizar os sistemas</a:t>
            </a:r>
            <a:r>
              <a:rPr lang="pt-BR" dirty="0"/>
              <a:t>, separando as partes que implementam </a:t>
            </a:r>
            <a:r>
              <a:rPr lang="pt-BR" dirty="0">
                <a:solidFill>
                  <a:srgbClr val="055ABE"/>
                </a:solidFill>
              </a:rPr>
              <a:t>funcionalidades essenciais </a:t>
            </a:r>
            <a:r>
              <a:rPr lang="pt-BR" dirty="0"/>
              <a:t>daquelas que implementam </a:t>
            </a:r>
            <a:r>
              <a:rPr lang="pt-BR" dirty="0">
                <a:solidFill>
                  <a:srgbClr val="055ABE"/>
                </a:solidFill>
              </a:rPr>
              <a:t>funcionalidades secundárias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As funcionalidades </a:t>
            </a:r>
            <a:r>
              <a:rPr lang="pt-BR" dirty="0">
                <a:solidFill>
                  <a:srgbClr val="055ABE"/>
                </a:solidFill>
              </a:rPr>
              <a:t>extras ou secundárias são Confiabilidade, Desempenho, Segurança</a:t>
            </a:r>
            <a:r>
              <a:rPr lang="pt-BR" dirty="0"/>
              <a:t> etc...</a:t>
            </a:r>
          </a:p>
          <a:p>
            <a:pPr lvl="1"/>
            <a:r>
              <a:rPr lang="pt-BR" dirty="0"/>
              <a:t>Base da Programação Orientada a Aspectos;</a:t>
            </a:r>
          </a:p>
          <a:p>
            <a:pPr lvl="2"/>
            <a:r>
              <a:rPr lang="pt-BR" dirty="0"/>
              <a:t>Deixar aspectos técnicos inerentes à aplicação sob responsabilidade de frameworks ou </a:t>
            </a:r>
            <a:r>
              <a:rPr lang="pt-BR" dirty="0" err="1"/>
              <a:t>service</a:t>
            </a:r>
            <a:r>
              <a:rPr lang="pt-BR" dirty="0"/>
              <a:t> </a:t>
            </a:r>
            <a:r>
              <a:rPr lang="pt-BR" dirty="0" err="1"/>
              <a:t>workers</a:t>
            </a:r>
            <a:r>
              <a:rPr lang="pt-BR" dirty="0"/>
              <a:t> e à nível de implementação se preocupar somente com a lógica sob o domínio do negócio.</a:t>
            </a:r>
          </a:p>
          <a:p>
            <a:pPr lvl="1"/>
            <a:r>
              <a:rPr lang="pt-BR" dirty="0"/>
              <a:t>Tarefa geralmente bastante desafiadora;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2B1C38-9607-C84D-9351-8D71335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68981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Reflexão Computacional</a:t>
            </a:r>
          </a:p>
          <a:p>
            <a:pPr lvl="1"/>
            <a:r>
              <a:rPr lang="pt-BR" dirty="0"/>
              <a:t>Habilidade da aplicação de inspecionar a si mesmo (</a:t>
            </a:r>
            <a:r>
              <a:rPr lang="pt-BR" dirty="0">
                <a:solidFill>
                  <a:srgbClr val="055ABE"/>
                </a:solidFill>
              </a:rPr>
              <a:t>corrigir seus próprios erros</a:t>
            </a:r>
            <a:r>
              <a:rPr lang="pt-BR" dirty="0"/>
              <a:t>) e, se necessário, adaptar seu comportamento </a:t>
            </a:r>
            <a:r>
              <a:rPr lang="pt-BR" dirty="0">
                <a:solidFill>
                  <a:srgbClr val="055ABE"/>
                </a:solidFill>
              </a:rPr>
              <a:t>(Mecanismo </a:t>
            </a:r>
            <a:r>
              <a:rPr lang="pt-BR" dirty="0" err="1">
                <a:solidFill>
                  <a:srgbClr val="055ABE"/>
                </a:solidFill>
              </a:rPr>
              <a:t>Fallback</a:t>
            </a:r>
            <a:r>
              <a:rPr lang="pt-BR" dirty="0">
                <a:solidFill>
                  <a:srgbClr val="055ABE"/>
                </a:solidFill>
              </a:rPr>
              <a:t>);</a:t>
            </a:r>
          </a:p>
          <a:p>
            <a:pPr lvl="1"/>
            <a:r>
              <a:rPr lang="pt-BR" dirty="0"/>
              <a:t>A reflexão é usada para </a:t>
            </a:r>
            <a:r>
              <a:rPr lang="pt-BR" dirty="0" err="1"/>
              <a:t>auto-otimização</a:t>
            </a:r>
            <a:r>
              <a:rPr lang="pt-BR" dirty="0"/>
              <a:t> e </a:t>
            </a:r>
            <a:r>
              <a:rPr lang="pt-BR" dirty="0" err="1"/>
              <a:t>auto-modificação</a:t>
            </a:r>
            <a:r>
              <a:rPr lang="pt-BR" dirty="0"/>
              <a:t> de um programa;</a:t>
            </a:r>
          </a:p>
          <a:p>
            <a:pPr lvl="1"/>
            <a:r>
              <a:rPr lang="pt-BR" dirty="0"/>
              <a:t>Como fazer isso?</a:t>
            </a:r>
          </a:p>
          <a:p>
            <a:pPr lvl="2"/>
            <a:r>
              <a:rPr lang="pt-BR" dirty="0"/>
              <a:t>Implementando rotinas adaptáveis;</a:t>
            </a:r>
          </a:p>
          <a:p>
            <a:pPr lvl="2"/>
            <a:r>
              <a:rPr lang="pt-BR" dirty="0"/>
              <a:t>Permitir </a:t>
            </a:r>
            <a:r>
              <a:rPr lang="pt-BR" dirty="0" err="1"/>
              <a:t>plugins</a:t>
            </a:r>
            <a:r>
              <a:rPr lang="pt-BR" dirty="0"/>
              <a:t> de outras tecnologias;</a:t>
            </a:r>
          </a:p>
          <a:p>
            <a:pPr lvl="2"/>
            <a:r>
              <a:rPr lang="pt-BR" dirty="0"/>
              <a:t>Prestar suporte ao software desenvolvido;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2DF534-0BE6-6A4D-8E4D-7E9E5676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57424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Organização e comunicação de componentes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Projeto Baseado em Componentes</a:t>
            </a:r>
          </a:p>
          <a:p>
            <a:pPr lvl="1"/>
            <a:r>
              <a:rPr lang="pt-BR" sz="2800" dirty="0"/>
              <a:t>Oferece a um sistema uma </a:t>
            </a:r>
            <a:r>
              <a:rPr lang="pt-BR" sz="2800" dirty="0">
                <a:solidFill>
                  <a:srgbClr val="055ABE"/>
                </a:solidFill>
              </a:rPr>
              <a:t>adaptação por meio de composição</a:t>
            </a:r>
            <a:r>
              <a:rPr lang="pt-BR" sz="2800" dirty="0"/>
              <a:t>;</a:t>
            </a:r>
          </a:p>
          <a:p>
            <a:pPr lvl="2"/>
            <a:r>
              <a:rPr lang="pt-BR" sz="2400" dirty="0"/>
              <a:t>Uma funcionalidade pode ser adicionada de forma </a:t>
            </a:r>
            <a:r>
              <a:rPr lang="pt-BR" sz="2400" dirty="0">
                <a:solidFill>
                  <a:srgbClr val="055ABE"/>
                </a:solidFill>
              </a:rPr>
              <a:t>estática (tempo de compilação) ou dinâmica (tempo de execução)</a:t>
            </a:r>
            <a:r>
              <a:rPr lang="pt-BR" sz="2400" dirty="0"/>
              <a:t>;</a:t>
            </a:r>
          </a:p>
          <a:p>
            <a:pPr lvl="1"/>
            <a:r>
              <a:rPr lang="pt-BR" sz="2800" dirty="0"/>
              <a:t>Módulos podem ser carregados e retirados do sistema à vontade;</a:t>
            </a:r>
          </a:p>
          <a:p>
            <a:pPr lvl="2"/>
            <a:r>
              <a:rPr lang="pt-BR" sz="2400" dirty="0"/>
              <a:t>Apesar de ser possível, muito difícil de ser aplicado em Sistemas Distribuídos, pois não se sabe o efeito que o novo componente pode causar em todo o resto do sistema;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FEF454-B160-544D-B04A-D54E0F4B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575209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3803"/>
            <a:ext cx="9144000" cy="1256160"/>
          </a:xfrm>
        </p:spPr>
        <p:txBody>
          <a:bodyPr/>
          <a:lstStyle/>
          <a:p>
            <a:r>
              <a:rPr lang="pt-BR" dirty="0"/>
              <a:t>Fim do Capítulo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Me.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76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518DB0-5E10-DB4D-BCEC-488B517D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135" y="346509"/>
            <a:ext cx="3034631" cy="22759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A7EE9A8-D110-D743-B925-592D64E1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00" y="4768850"/>
            <a:ext cx="3937000" cy="1587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9D806F-EBA0-0E44-A3B0-A4C873FF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265" y="4020216"/>
            <a:ext cx="4217001" cy="2366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3F21C4-C6A5-B441-BC4B-29C6061E6A21}"/>
              </a:ext>
            </a:extLst>
          </p:cNvPr>
          <p:cNvSpPr txBox="1"/>
          <p:nvPr/>
        </p:nvSpPr>
        <p:spPr>
          <a:xfrm>
            <a:off x="4559736" y="4634284"/>
            <a:ext cx="2869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Material Adaptado do Professor </a:t>
            </a:r>
            <a:r>
              <a:rPr lang="pt-BR" dirty="0" err="1"/>
              <a:t>Renzo</a:t>
            </a:r>
            <a:r>
              <a:rPr lang="pt-BR" dirty="0"/>
              <a:t> Mesquita</a:t>
            </a:r>
          </a:p>
        </p:txBody>
      </p:sp>
      <p:pic>
        <p:nvPicPr>
          <p:cNvPr id="12" name="Imagem 11" descr="Homem com camiseta azul&#10;&#10;Descrição gerada automaticamente com confiança média">
            <a:extLst>
              <a:ext uri="{FF2B5EF4-FFF2-40B4-BE49-F238E27FC236}">
                <a16:creationId xmlns:a16="http://schemas.microsoft.com/office/drawing/2014/main" id="{96DC32F3-C19E-EC42-BC5B-CD6C3E372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303" y="5257800"/>
            <a:ext cx="1096962" cy="9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AAE1F1-131F-294D-9C31-E7FD90C8B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E8901-1DA3-3044-A581-E7147AA0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940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Bibliográfica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272D11-AEE6-3548-8DE5-635D54A79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372" y="252005"/>
            <a:ext cx="4654297" cy="635398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53FB15-E71E-5E40-B2D3-EC55ECE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032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018595-B22F-3E47-BF0C-A9E6873B8CCE}">
  <we:reference id="wa104380121" version="2.0.0.0" store="pt-BR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B7751099D6F4439EF462B81B861F67" ma:contentTypeVersion="0" ma:contentTypeDescription="Create a new document." ma:contentTypeScope="" ma:versionID="7623346feeb70adfd54a39f79871f6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234567-39F8-4955-A8B3-065CE2C8B9F0}"/>
</file>

<file path=customXml/itemProps2.xml><?xml version="1.0" encoding="utf-8"?>
<ds:datastoreItem xmlns:ds="http://schemas.openxmlformats.org/officeDocument/2006/customXml" ds:itemID="{EAC70225-3234-4B75-AC44-D3C1C7B5DED3}"/>
</file>

<file path=customXml/itemProps3.xml><?xml version="1.0" encoding="utf-8"?>
<ds:datastoreItem xmlns:ds="http://schemas.openxmlformats.org/officeDocument/2006/customXml" ds:itemID="{F36A612B-6729-422A-B568-A1D4D638D412}"/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5122</Words>
  <Application>Microsoft Office PowerPoint</Application>
  <PresentationFormat>Widescreen</PresentationFormat>
  <Paragraphs>622</Paragraphs>
  <Slides>76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open sans</vt:lpstr>
      <vt:lpstr>Wingdings</vt:lpstr>
      <vt:lpstr>Office Theme</vt:lpstr>
      <vt:lpstr>C216 – Sistemas Distribuídos</vt:lpstr>
      <vt:lpstr>PowerPoint Presentation</vt:lpstr>
      <vt:lpstr>PowerPoint Presentation</vt:lpstr>
      <vt:lpstr>O que vamos aprender?</vt:lpstr>
      <vt:lpstr>O que vamos aprender?</vt:lpstr>
      <vt:lpstr>Abordagem</vt:lpstr>
      <vt:lpstr>Onde estão os SD?</vt:lpstr>
      <vt:lpstr>PowerPoint Presentation</vt:lpstr>
      <vt:lpstr>Referência Bibliográfica</vt:lpstr>
      <vt:lpstr>PowerPoint Presentation</vt:lpstr>
      <vt:lpstr>Conteúdo</vt:lpstr>
      <vt:lpstr>Objetivos</vt:lpstr>
      <vt:lpstr>1.1 - 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Evolução Histórica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Sistemas de Computação Distribuídos</vt:lpstr>
      <vt:lpstr>1.2 - 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Tipos de Sistemas de Computação  Distribuídos</vt:lpstr>
      <vt:lpstr>1.3 - Infraestrutura e Estilos Arquitetônicos em SD</vt:lpstr>
      <vt:lpstr>Infraestrutura e Estilos Arquitetônicos em SD</vt:lpstr>
      <vt:lpstr>Infraestrutura e Estilos Arquitetônicos em SD</vt:lpstr>
      <vt:lpstr>Infraestrutura e Estilos Arquitetônicos em SD</vt:lpstr>
      <vt:lpstr>Infraestrutura e Estilos Arquitetônicos em SD</vt:lpstr>
      <vt:lpstr>Infraestrutura e Estilos Arquitetônicos em SD</vt:lpstr>
      <vt:lpstr>Infraestrutura e Estilos Arquitetônicos em SD</vt:lpstr>
      <vt:lpstr>Infraestrutura e Estilos Arquitetônicos em SD</vt:lpstr>
      <vt:lpstr>1.4 - 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Organização e comunicação de componentes em SD</vt:lpstr>
      <vt:lpstr>Fim do Capítulo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Lima</dc:creator>
  <cp:lastModifiedBy>Chris Lima</cp:lastModifiedBy>
  <cp:revision>139</cp:revision>
  <dcterms:created xsi:type="dcterms:W3CDTF">2021-04-11T17:25:00Z</dcterms:created>
  <dcterms:modified xsi:type="dcterms:W3CDTF">2022-02-19T14:22:06Z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0x01010085B7751099D6F4439EF462B81B861F67</vt:lpwstr>
  </property>
</Properties>
</file>